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0"/>
  </p:notesMasterIdLst>
  <p:sldIdLst>
    <p:sldId id="256" r:id="rId2"/>
    <p:sldId id="296" r:id="rId3"/>
    <p:sldId id="257" r:id="rId4"/>
    <p:sldId id="262" r:id="rId5"/>
    <p:sldId id="269" r:id="rId6"/>
    <p:sldId id="267" r:id="rId7"/>
    <p:sldId id="268" r:id="rId8"/>
    <p:sldId id="270" r:id="rId9"/>
    <p:sldId id="286" r:id="rId10"/>
    <p:sldId id="287" r:id="rId11"/>
    <p:sldId id="298" r:id="rId12"/>
    <p:sldId id="299" r:id="rId13"/>
    <p:sldId id="300" r:id="rId14"/>
    <p:sldId id="278" r:id="rId15"/>
    <p:sldId id="259" r:id="rId16"/>
    <p:sldId id="272" r:id="rId17"/>
    <p:sldId id="273" r:id="rId18"/>
    <p:sldId id="271" r:id="rId19"/>
    <p:sldId id="294" r:id="rId20"/>
    <p:sldId id="295" r:id="rId21"/>
    <p:sldId id="279" r:id="rId22"/>
    <p:sldId id="260" r:id="rId23"/>
    <p:sldId id="276" r:id="rId24"/>
    <p:sldId id="281" r:id="rId25"/>
    <p:sldId id="282" r:id="rId26"/>
    <p:sldId id="274" r:id="rId27"/>
    <p:sldId id="275" r:id="rId28"/>
    <p:sldId id="283" r:id="rId29"/>
    <p:sldId id="292" r:id="rId30"/>
    <p:sldId id="293" r:id="rId31"/>
    <p:sldId id="266" r:id="rId32"/>
    <p:sldId id="284" r:id="rId33"/>
    <p:sldId id="290" r:id="rId34"/>
    <p:sldId id="258" r:id="rId35"/>
    <p:sldId id="265" r:id="rId36"/>
    <p:sldId id="264" r:id="rId37"/>
    <p:sldId id="297" r:id="rId38"/>
    <p:sldId id="263" r:id="rId39"/>
  </p:sldIdLst>
  <p:sldSz cx="12192000" cy="6858000"/>
  <p:notesSz cx="7086600" cy="90249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3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4309" autoAdjust="0"/>
  </p:normalViewPr>
  <p:slideViewPr>
    <p:cSldViewPr snapToGrid="0">
      <p:cViewPr varScale="1">
        <p:scale>
          <a:sx n="69" d="100"/>
          <a:sy n="69" d="100"/>
        </p:scale>
        <p:origin x="1157"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136A90-6B59-45AD-BBA1-85AFD032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20EFBB7-0769-4554-96E3-51B5B6698D5A}">
      <dgm:prSet phldrT="[Text]"/>
      <dgm:spPr>
        <a:solidFill>
          <a:schemeClr val="accent5">
            <a:lumMod val="50000"/>
          </a:schemeClr>
        </a:solidFill>
      </dgm:spPr>
      <dgm:t>
        <a:bodyPr/>
        <a:lstStyle/>
        <a:p>
          <a:r>
            <a:rPr lang="en-US" dirty="0">
              <a:latin typeface="Tahoma" panose="020B0604030504040204" pitchFamily="34" charset="0"/>
              <a:ea typeface="Tahoma" panose="020B0604030504040204" pitchFamily="34" charset="0"/>
              <a:cs typeface="Tahoma" panose="020B0604030504040204" pitchFamily="34" charset="0"/>
            </a:rPr>
            <a:t>1</a:t>
          </a:r>
          <a:r>
            <a:rPr lang="en-US" baseline="30000" dirty="0">
              <a:latin typeface="Tahoma" panose="020B0604030504040204" pitchFamily="34" charset="0"/>
              <a:ea typeface="Tahoma" panose="020B0604030504040204" pitchFamily="34" charset="0"/>
              <a:cs typeface="Tahoma" panose="020B0604030504040204" pitchFamily="34" charset="0"/>
            </a:rPr>
            <a:t>st</a:t>
          </a:r>
          <a:r>
            <a:rPr lang="en-US" baseline="0" dirty="0">
              <a:latin typeface="Tahoma" panose="020B0604030504040204" pitchFamily="34" charset="0"/>
              <a:ea typeface="Tahoma" panose="020B0604030504040204" pitchFamily="34" charset="0"/>
              <a:cs typeface="Tahoma" panose="020B0604030504040204" pitchFamily="34" charset="0"/>
            </a:rPr>
            <a:t> Lab Hazard</a:t>
          </a:r>
        </a:p>
      </dgm:t>
    </dgm:pt>
    <dgm:pt modelId="{B5DFE748-686E-4A08-944E-9D07F9FA6B48}" type="parTrans" cxnId="{17C9D25A-BC5F-418E-9A4A-29DD9C57BD39}">
      <dgm:prSet/>
      <dgm:spPr/>
      <dgm:t>
        <a:bodyPr/>
        <a:lstStyle/>
        <a:p>
          <a:endParaRPr lang="en-US"/>
        </a:p>
      </dgm:t>
    </dgm:pt>
    <dgm:pt modelId="{FD3AFE35-532F-4AE8-BAB4-DFA3B4B611F6}" type="sibTrans" cxnId="{17C9D25A-BC5F-418E-9A4A-29DD9C57BD39}">
      <dgm:prSet/>
      <dgm:spPr/>
      <dgm:t>
        <a:bodyPr/>
        <a:lstStyle/>
        <a:p>
          <a:endParaRPr lang="en-US"/>
        </a:p>
      </dgm:t>
    </dgm:pt>
    <dgm:pt modelId="{483D8772-4C16-4FDF-ABA5-2FC453F6F7B2}">
      <dgm:prSet phldrT="[Text]" custT="1"/>
      <dgm:spPr>
        <a:noFill/>
      </dgm:spPr>
      <dgm:t>
        <a:bodyPr/>
        <a:lstStyle/>
        <a:p>
          <a:r>
            <a:rPr lang="en-US" sz="3600" dirty="0">
              <a:latin typeface="Tahoma" panose="020B0604030504040204" pitchFamily="34" charset="0"/>
              <a:ea typeface="Tahoma" panose="020B0604030504040204" pitchFamily="34" charset="0"/>
              <a:cs typeface="Tahoma" panose="020B0604030504040204" pitchFamily="34" charset="0"/>
            </a:rPr>
            <a:t>Problem: Too much weight is put on p-values, accuracy, AUC, etc. and in extreme cases “p-value engineering.”</a:t>
          </a:r>
        </a:p>
      </dgm:t>
    </dgm:pt>
    <dgm:pt modelId="{5C633CD5-51F1-493A-A8E9-CCD6FEC5FBDA}" type="parTrans" cxnId="{39E59800-E9B0-4A2E-8FE5-B9AB41B32D63}">
      <dgm:prSet/>
      <dgm:spPr/>
      <dgm:t>
        <a:bodyPr/>
        <a:lstStyle/>
        <a:p>
          <a:endParaRPr lang="en-US"/>
        </a:p>
      </dgm:t>
    </dgm:pt>
    <dgm:pt modelId="{BDFA807D-7D0F-4728-A381-03E44E7677A7}" type="sibTrans" cxnId="{39E59800-E9B0-4A2E-8FE5-B9AB41B32D63}">
      <dgm:prSet/>
      <dgm:spPr/>
      <dgm:t>
        <a:bodyPr/>
        <a:lstStyle/>
        <a:p>
          <a:endParaRPr lang="en-US"/>
        </a:p>
      </dgm:t>
    </dgm:pt>
    <dgm:pt modelId="{A079061F-4DEB-41BE-B447-B84C0E9FFCA6}">
      <dgm:prSet phldrT="[Text]" custT="1"/>
      <dgm:spPr>
        <a:noFill/>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B2B68FF7-CD77-4FD8-8898-7E8A471E99D3}" type="parTrans" cxnId="{E6083F98-88E0-421D-B8E3-D4F2325835BC}">
      <dgm:prSet/>
      <dgm:spPr/>
      <dgm:t>
        <a:bodyPr/>
        <a:lstStyle/>
        <a:p>
          <a:endParaRPr lang="en-US"/>
        </a:p>
      </dgm:t>
    </dgm:pt>
    <dgm:pt modelId="{A832F184-3ADA-444B-BCF4-D6D3C9C1E75F}" type="sibTrans" cxnId="{E6083F98-88E0-421D-B8E3-D4F2325835BC}">
      <dgm:prSet/>
      <dgm:spPr/>
      <dgm:t>
        <a:bodyPr/>
        <a:lstStyle/>
        <a:p>
          <a:endParaRPr lang="en-US"/>
        </a:p>
      </dgm:t>
    </dgm:pt>
    <dgm:pt modelId="{46C2C11C-377E-4D37-BC5C-5C087EBED593}">
      <dgm:prSet phldrT="[Text]" custT="1"/>
      <dgm:spPr>
        <a:noFill/>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79D45EA3-8E23-46DE-B1B8-D93823177D97}" type="parTrans" cxnId="{A0BB17E5-6E52-4740-9D2A-03D976ED662F}">
      <dgm:prSet/>
      <dgm:spPr/>
      <dgm:t>
        <a:bodyPr/>
        <a:lstStyle/>
        <a:p>
          <a:endParaRPr lang="en-US"/>
        </a:p>
      </dgm:t>
    </dgm:pt>
    <dgm:pt modelId="{BB420F5F-2A3E-452D-B0E9-7CFAA8FE2286}" type="sibTrans" cxnId="{A0BB17E5-6E52-4740-9D2A-03D976ED662F}">
      <dgm:prSet/>
      <dgm:spPr/>
      <dgm:t>
        <a:bodyPr/>
        <a:lstStyle/>
        <a:p>
          <a:endParaRPr lang="en-US"/>
        </a:p>
      </dgm:t>
    </dgm:pt>
    <dgm:pt modelId="{2D13BEAA-FB5F-40B5-8720-FAB0EA6D7F5C}">
      <dgm:prSet phldrT="[Text]" custT="1"/>
      <dgm:spPr>
        <a:noFill/>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1E45787D-D268-4CB8-86FC-D9F14A72D645}" type="parTrans" cxnId="{0DBBBBB0-3867-4D19-870F-90543C2FE5C5}">
      <dgm:prSet/>
      <dgm:spPr/>
      <dgm:t>
        <a:bodyPr/>
        <a:lstStyle/>
        <a:p>
          <a:endParaRPr lang="en-US"/>
        </a:p>
      </dgm:t>
    </dgm:pt>
    <dgm:pt modelId="{5CC420B9-BB7E-40BF-B197-D8707CAFA127}" type="sibTrans" cxnId="{0DBBBBB0-3867-4D19-870F-90543C2FE5C5}">
      <dgm:prSet/>
      <dgm:spPr/>
      <dgm:t>
        <a:bodyPr/>
        <a:lstStyle/>
        <a:p>
          <a:endParaRPr lang="en-US"/>
        </a:p>
      </dgm:t>
    </dgm:pt>
    <dgm:pt modelId="{52DF88C5-D517-40C0-B2E2-0B84F6A3917D}">
      <dgm:prSet phldrT="[Text]" custT="1"/>
      <dgm:spPr>
        <a:noFill/>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00E9E843-7FA0-4969-9624-38AF7044D26E}" type="parTrans" cxnId="{773C807F-8B05-4512-9D6E-C2383BD6C288}">
      <dgm:prSet/>
      <dgm:spPr/>
      <dgm:t>
        <a:bodyPr/>
        <a:lstStyle/>
        <a:p>
          <a:endParaRPr lang="en-US"/>
        </a:p>
      </dgm:t>
    </dgm:pt>
    <dgm:pt modelId="{5A0FEF26-3B30-42B4-A235-FE92AC239D90}" type="sibTrans" cxnId="{773C807F-8B05-4512-9D6E-C2383BD6C288}">
      <dgm:prSet/>
      <dgm:spPr/>
      <dgm:t>
        <a:bodyPr/>
        <a:lstStyle/>
        <a:p>
          <a:endParaRPr lang="en-US"/>
        </a:p>
      </dgm:t>
    </dgm:pt>
    <dgm:pt modelId="{456C9DA9-8359-45A3-AB56-4DF2EB1BF6F4}">
      <dgm:prSet phldrT="[Text]" custT="1"/>
      <dgm:spPr>
        <a:noFill/>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9B04ADFA-481B-40B3-882D-331937369A0C}" type="parTrans" cxnId="{2A70FB25-36EC-4D42-9741-915B4A84560E}">
      <dgm:prSet/>
      <dgm:spPr/>
      <dgm:t>
        <a:bodyPr/>
        <a:lstStyle/>
        <a:p>
          <a:endParaRPr lang="en-US"/>
        </a:p>
      </dgm:t>
    </dgm:pt>
    <dgm:pt modelId="{E3416572-D943-470C-9F0F-FDC5A287A46F}" type="sibTrans" cxnId="{2A70FB25-36EC-4D42-9741-915B4A84560E}">
      <dgm:prSet/>
      <dgm:spPr/>
      <dgm:t>
        <a:bodyPr/>
        <a:lstStyle/>
        <a:p>
          <a:endParaRPr lang="en-US"/>
        </a:p>
      </dgm:t>
    </dgm:pt>
    <dgm:pt modelId="{183A34DF-AA92-49E1-8191-0CF6AD17A6AA}" type="pres">
      <dgm:prSet presAssocID="{2A136A90-6B59-45AD-BBA1-85AFD032E8F8}" presName="linear" presStyleCnt="0">
        <dgm:presLayoutVars>
          <dgm:dir/>
          <dgm:animLvl val="lvl"/>
          <dgm:resizeHandles val="exact"/>
        </dgm:presLayoutVars>
      </dgm:prSet>
      <dgm:spPr/>
    </dgm:pt>
    <dgm:pt modelId="{8F706C0E-1AB2-4161-86CE-4B3594B6EE51}" type="pres">
      <dgm:prSet presAssocID="{620EFBB7-0769-4554-96E3-51B5B6698D5A}" presName="parentLin" presStyleCnt="0"/>
      <dgm:spPr/>
    </dgm:pt>
    <dgm:pt modelId="{428AD880-175D-49F1-A1F6-97F367C387BF}" type="pres">
      <dgm:prSet presAssocID="{620EFBB7-0769-4554-96E3-51B5B6698D5A}" presName="parentLeftMargin" presStyleLbl="node1" presStyleIdx="0" presStyleCnt="1"/>
      <dgm:spPr/>
    </dgm:pt>
    <dgm:pt modelId="{A8B898EB-38C9-408E-9FE2-CB5C874FA50A}" type="pres">
      <dgm:prSet presAssocID="{620EFBB7-0769-4554-96E3-51B5B6698D5A}" presName="parentText" presStyleLbl="node1" presStyleIdx="0" presStyleCnt="1" custLinFactNeighborY="-4019">
        <dgm:presLayoutVars>
          <dgm:chMax val="0"/>
          <dgm:bulletEnabled val="1"/>
        </dgm:presLayoutVars>
      </dgm:prSet>
      <dgm:spPr/>
    </dgm:pt>
    <dgm:pt modelId="{010CCE66-3FB9-4F51-BDBC-33ABD28D8225}" type="pres">
      <dgm:prSet presAssocID="{620EFBB7-0769-4554-96E3-51B5B6698D5A}" presName="negativeSpace" presStyleCnt="0"/>
      <dgm:spPr/>
    </dgm:pt>
    <dgm:pt modelId="{CD67A140-C3A5-43E4-BD28-3C31B61E6EA3}" type="pres">
      <dgm:prSet presAssocID="{620EFBB7-0769-4554-96E3-51B5B6698D5A}" presName="childText" presStyleLbl="conFgAcc1" presStyleIdx="0" presStyleCnt="1">
        <dgm:presLayoutVars>
          <dgm:bulletEnabled val="1"/>
        </dgm:presLayoutVars>
      </dgm:prSet>
      <dgm:spPr/>
    </dgm:pt>
  </dgm:ptLst>
  <dgm:cxnLst>
    <dgm:cxn modelId="{39E59800-E9B0-4A2E-8FE5-B9AB41B32D63}" srcId="{620EFBB7-0769-4554-96E3-51B5B6698D5A}" destId="{483D8772-4C16-4FDF-ABA5-2FC453F6F7B2}" srcOrd="0" destOrd="0" parTransId="{5C633CD5-51F1-493A-A8E9-CCD6FEC5FBDA}" sibTransId="{BDFA807D-7D0F-4728-A381-03E44E7677A7}"/>
    <dgm:cxn modelId="{4C47BF0C-5B6B-47F0-A6B5-4894696B5CAD}" type="presOf" srcId="{620EFBB7-0769-4554-96E3-51B5B6698D5A}" destId="{A8B898EB-38C9-408E-9FE2-CB5C874FA50A}" srcOrd="1" destOrd="0" presId="urn:microsoft.com/office/officeart/2005/8/layout/list1"/>
    <dgm:cxn modelId="{705A4D11-70C2-400C-B472-274EAD641D63}" type="presOf" srcId="{456C9DA9-8359-45A3-AB56-4DF2EB1BF6F4}" destId="{CD67A140-C3A5-43E4-BD28-3C31B61E6EA3}" srcOrd="0" destOrd="2" presId="urn:microsoft.com/office/officeart/2005/8/layout/list1"/>
    <dgm:cxn modelId="{2A70FB25-36EC-4D42-9741-915B4A84560E}" srcId="{620EFBB7-0769-4554-96E3-51B5B6698D5A}" destId="{456C9DA9-8359-45A3-AB56-4DF2EB1BF6F4}" srcOrd="2" destOrd="0" parTransId="{9B04ADFA-481B-40B3-882D-331937369A0C}" sibTransId="{E3416572-D943-470C-9F0F-FDC5A287A46F}"/>
    <dgm:cxn modelId="{EC246C3F-3AEE-45A5-BF1C-478D44897916}" type="presOf" srcId="{46C2C11C-377E-4D37-BC5C-5C087EBED593}" destId="{CD67A140-C3A5-43E4-BD28-3C31B61E6EA3}" srcOrd="0" destOrd="1" presId="urn:microsoft.com/office/officeart/2005/8/layout/list1"/>
    <dgm:cxn modelId="{4BE6AE58-39E8-4C86-918A-589A2BFF78F1}" type="presOf" srcId="{A079061F-4DEB-41BE-B447-B84C0E9FFCA6}" destId="{CD67A140-C3A5-43E4-BD28-3C31B61E6EA3}" srcOrd="0" destOrd="5" presId="urn:microsoft.com/office/officeart/2005/8/layout/list1"/>
    <dgm:cxn modelId="{17C9D25A-BC5F-418E-9A4A-29DD9C57BD39}" srcId="{2A136A90-6B59-45AD-BBA1-85AFD032E8F8}" destId="{620EFBB7-0769-4554-96E3-51B5B6698D5A}" srcOrd="0" destOrd="0" parTransId="{B5DFE748-686E-4A08-944E-9D07F9FA6B48}" sibTransId="{FD3AFE35-532F-4AE8-BAB4-DFA3B4B611F6}"/>
    <dgm:cxn modelId="{773C807F-8B05-4512-9D6E-C2383BD6C288}" srcId="{620EFBB7-0769-4554-96E3-51B5B6698D5A}" destId="{52DF88C5-D517-40C0-B2E2-0B84F6A3917D}" srcOrd="4" destOrd="0" parTransId="{00E9E843-7FA0-4969-9624-38AF7044D26E}" sibTransId="{5A0FEF26-3B30-42B4-A235-FE92AC239D90}"/>
    <dgm:cxn modelId="{8D36C196-0F52-4BB0-9747-F955E38DE031}" type="presOf" srcId="{52DF88C5-D517-40C0-B2E2-0B84F6A3917D}" destId="{CD67A140-C3A5-43E4-BD28-3C31B61E6EA3}" srcOrd="0" destOrd="4" presId="urn:microsoft.com/office/officeart/2005/8/layout/list1"/>
    <dgm:cxn modelId="{E6083F98-88E0-421D-B8E3-D4F2325835BC}" srcId="{620EFBB7-0769-4554-96E3-51B5B6698D5A}" destId="{A079061F-4DEB-41BE-B447-B84C0E9FFCA6}" srcOrd="5" destOrd="0" parTransId="{B2B68FF7-CD77-4FD8-8898-7E8A471E99D3}" sibTransId="{A832F184-3ADA-444B-BCF4-D6D3C9C1E75F}"/>
    <dgm:cxn modelId="{0DBBBBB0-3867-4D19-870F-90543C2FE5C5}" srcId="{620EFBB7-0769-4554-96E3-51B5B6698D5A}" destId="{2D13BEAA-FB5F-40B5-8720-FAB0EA6D7F5C}" srcOrd="3" destOrd="0" parTransId="{1E45787D-D268-4CB8-86FC-D9F14A72D645}" sibTransId="{5CC420B9-BB7E-40BF-B197-D8707CAFA127}"/>
    <dgm:cxn modelId="{8028E8BF-8455-4118-B99A-A0686340C34D}" type="presOf" srcId="{2A136A90-6B59-45AD-BBA1-85AFD032E8F8}" destId="{183A34DF-AA92-49E1-8191-0CF6AD17A6AA}" srcOrd="0" destOrd="0" presId="urn:microsoft.com/office/officeart/2005/8/layout/list1"/>
    <dgm:cxn modelId="{DAB080D3-9720-409D-92F9-E4C628DAB5DB}" type="presOf" srcId="{620EFBB7-0769-4554-96E3-51B5B6698D5A}" destId="{428AD880-175D-49F1-A1F6-97F367C387BF}" srcOrd="0" destOrd="0" presId="urn:microsoft.com/office/officeart/2005/8/layout/list1"/>
    <dgm:cxn modelId="{893EE6D5-0732-42E0-A1BC-4CFDDE818D50}" type="presOf" srcId="{2D13BEAA-FB5F-40B5-8720-FAB0EA6D7F5C}" destId="{CD67A140-C3A5-43E4-BD28-3C31B61E6EA3}" srcOrd="0" destOrd="3" presId="urn:microsoft.com/office/officeart/2005/8/layout/list1"/>
    <dgm:cxn modelId="{A0BB17E5-6E52-4740-9D2A-03D976ED662F}" srcId="{620EFBB7-0769-4554-96E3-51B5B6698D5A}" destId="{46C2C11C-377E-4D37-BC5C-5C087EBED593}" srcOrd="1" destOrd="0" parTransId="{79D45EA3-8E23-46DE-B1B8-D93823177D97}" sibTransId="{BB420F5F-2A3E-452D-B0E9-7CFAA8FE2286}"/>
    <dgm:cxn modelId="{3643D7F3-DDBB-4F67-93DB-24714652D76D}" type="presOf" srcId="{483D8772-4C16-4FDF-ABA5-2FC453F6F7B2}" destId="{CD67A140-C3A5-43E4-BD28-3C31B61E6EA3}" srcOrd="0" destOrd="0" presId="urn:microsoft.com/office/officeart/2005/8/layout/list1"/>
    <dgm:cxn modelId="{35086FED-D703-4638-98BD-FE920FA5FBDD}" type="presParOf" srcId="{183A34DF-AA92-49E1-8191-0CF6AD17A6AA}" destId="{8F706C0E-1AB2-4161-86CE-4B3594B6EE51}" srcOrd="0" destOrd="0" presId="urn:microsoft.com/office/officeart/2005/8/layout/list1"/>
    <dgm:cxn modelId="{3FD846C1-1AA1-4813-BE57-63765B60AAC5}" type="presParOf" srcId="{8F706C0E-1AB2-4161-86CE-4B3594B6EE51}" destId="{428AD880-175D-49F1-A1F6-97F367C387BF}" srcOrd="0" destOrd="0" presId="urn:microsoft.com/office/officeart/2005/8/layout/list1"/>
    <dgm:cxn modelId="{5B04AB5B-9799-43BD-8D52-7AC40E55F47A}" type="presParOf" srcId="{8F706C0E-1AB2-4161-86CE-4B3594B6EE51}" destId="{A8B898EB-38C9-408E-9FE2-CB5C874FA50A}" srcOrd="1" destOrd="0" presId="urn:microsoft.com/office/officeart/2005/8/layout/list1"/>
    <dgm:cxn modelId="{5E58D9F8-1C6A-4C88-8692-866BDA2FB234}" type="presParOf" srcId="{183A34DF-AA92-49E1-8191-0CF6AD17A6AA}" destId="{010CCE66-3FB9-4F51-BDBC-33ABD28D8225}" srcOrd="1" destOrd="0" presId="urn:microsoft.com/office/officeart/2005/8/layout/list1"/>
    <dgm:cxn modelId="{5B5BD3E0-6AA5-405C-86F6-6189D7D1BBB2}" type="presParOf" srcId="{183A34DF-AA92-49E1-8191-0CF6AD17A6AA}" destId="{CD67A140-C3A5-43E4-BD28-3C31B61E6EA3}" srcOrd="2"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2A136A90-6B59-45AD-BBA1-85AFD032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20EFBB7-0769-4554-96E3-51B5B6698D5A}">
      <dgm:prSet phldrT="[Text]" custT="1"/>
      <dgm:spPr>
        <a:solidFill>
          <a:schemeClr val="accent3"/>
        </a:solidFill>
        <a:ln>
          <a:noFill/>
        </a:ln>
      </dgm:spPr>
      <dgm:t>
        <a:bodyPr/>
        <a:lstStyle/>
        <a:p>
          <a:r>
            <a:rPr lang="en-US" sz="4400" baseline="0" dirty="0">
              <a:latin typeface="Tahoma" panose="020B0604030504040204" pitchFamily="34" charset="0"/>
              <a:ea typeface="Tahoma" panose="020B0604030504040204" pitchFamily="34" charset="0"/>
              <a:cs typeface="Tahoma" panose="020B0604030504040204" pitchFamily="34" charset="0"/>
            </a:rPr>
            <a:t>5</a:t>
          </a:r>
          <a:r>
            <a:rPr lang="en-US" sz="4400" baseline="30000" dirty="0">
              <a:latin typeface="Tahoma" panose="020B0604030504040204" pitchFamily="34" charset="0"/>
              <a:ea typeface="Tahoma" panose="020B0604030504040204" pitchFamily="34" charset="0"/>
              <a:cs typeface="Tahoma" panose="020B0604030504040204" pitchFamily="34" charset="0"/>
            </a:rPr>
            <a:t>th</a:t>
          </a:r>
          <a:r>
            <a:rPr lang="en-US" sz="4400" baseline="0" dirty="0">
              <a:latin typeface="Tahoma" panose="020B0604030504040204" pitchFamily="34" charset="0"/>
              <a:ea typeface="Tahoma" panose="020B0604030504040204" pitchFamily="34" charset="0"/>
              <a:cs typeface="Tahoma" panose="020B0604030504040204" pitchFamily="34" charset="0"/>
            </a:rPr>
            <a:t> Lab Hazard</a:t>
          </a:r>
        </a:p>
      </dgm:t>
    </dgm:pt>
    <dgm:pt modelId="{B5DFE748-686E-4A08-944E-9D07F9FA6B48}" type="parTrans" cxnId="{17C9D25A-BC5F-418E-9A4A-29DD9C57BD39}">
      <dgm:prSet/>
      <dgm:spPr/>
      <dgm:t>
        <a:bodyPr/>
        <a:lstStyle/>
        <a:p>
          <a:endParaRPr lang="en-US"/>
        </a:p>
      </dgm:t>
    </dgm:pt>
    <dgm:pt modelId="{FD3AFE35-532F-4AE8-BAB4-DFA3B4B611F6}" type="sibTrans" cxnId="{17C9D25A-BC5F-418E-9A4A-29DD9C57BD39}">
      <dgm:prSet/>
      <dgm:spPr/>
      <dgm:t>
        <a:bodyPr/>
        <a:lstStyle/>
        <a:p>
          <a:endParaRPr lang="en-US"/>
        </a:p>
      </dgm:t>
    </dgm:pt>
    <dgm:pt modelId="{483D8772-4C16-4FDF-ABA5-2FC453F6F7B2}">
      <dgm:prSet phldrT="[Text]" custT="1"/>
      <dgm:spPr>
        <a:noFill/>
        <a:ln>
          <a:solidFill>
            <a:schemeClr val="accent3"/>
          </a:solidFill>
        </a:ln>
      </dgm:spPr>
      <dgm:t>
        <a:bodyPr/>
        <a:lstStyle/>
        <a:p>
          <a:r>
            <a:rPr lang="en-US" sz="3600" dirty="0">
              <a:latin typeface="Tahoma" panose="020B0604030504040204" pitchFamily="34" charset="0"/>
              <a:ea typeface="Tahoma" panose="020B0604030504040204" pitchFamily="34" charset="0"/>
              <a:cs typeface="Tahoma" panose="020B0604030504040204" pitchFamily="34" charset="0"/>
            </a:rPr>
            <a:t>Problem: It’s just a bunch of numbers…</a:t>
          </a:r>
        </a:p>
      </dgm:t>
    </dgm:pt>
    <dgm:pt modelId="{5C633CD5-51F1-493A-A8E9-CCD6FEC5FBDA}" type="parTrans" cxnId="{39E59800-E9B0-4A2E-8FE5-B9AB41B32D63}">
      <dgm:prSet/>
      <dgm:spPr/>
      <dgm:t>
        <a:bodyPr/>
        <a:lstStyle/>
        <a:p>
          <a:endParaRPr lang="en-US"/>
        </a:p>
      </dgm:t>
    </dgm:pt>
    <dgm:pt modelId="{BDFA807D-7D0F-4728-A381-03E44E7677A7}" type="sibTrans" cxnId="{39E59800-E9B0-4A2E-8FE5-B9AB41B32D63}">
      <dgm:prSet/>
      <dgm:spPr/>
      <dgm:t>
        <a:bodyPr/>
        <a:lstStyle/>
        <a:p>
          <a:endParaRPr lang="en-US"/>
        </a:p>
      </dgm:t>
    </dgm:pt>
    <dgm:pt modelId="{46C2C11C-377E-4D37-BC5C-5C087EBED593}">
      <dgm:prSet phldrT="[Text]" custT="1"/>
      <dgm:spPr>
        <a:noFill/>
        <a:ln>
          <a:solidFill>
            <a:schemeClr val="accent3"/>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79D45EA3-8E23-46DE-B1B8-D93823177D97}" type="parTrans" cxnId="{A0BB17E5-6E52-4740-9D2A-03D976ED662F}">
      <dgm:prSet/>
      <dgm:spPr/>
      <dgm:t>
        <a:bodyPr/>
        <a:lstStyle/>
        <a:p>
          <a:endParaRPr lang="en-US"/>
        </a:p>
      </dgm:t>
    </dgm:pt>
    <dgm:pt modelId="{BB420F5F-2A3E-452D-B0E9-7CFAA8FE2286}" type="sibTrans" cxnId="{A0BB17E5-6E52-4740-9D2A-03D976ED662F}">
      <dgm:prSet/>
      <dgm:spPr/>
      <dgm:t>
        <a:bodyPr/>
        <a:lstStyle/>
        <a:p>
          <a:endParaRPr lang="en-US"/>
        </a:p>
      </dgm:t>
    </dgm:pt>
    <dgm:pt modelId="{456C9DA9-8359-45A3-AB56-4DF2EB1BF6F4}">
      <dgm:prSet phldrT="[Text]" custT="1"/>
      <dgm:spPr>
        <a:noFill/>
        <a:ln>
          <a:solidFill>
            <a:schemeClr val="accent3"/>
          </a:solidFill>
        </a:ln>
      </dgm:spPr>
      <dgm:t>
        <a:bodyPr/>
        <a:lstStyle/>
        <a:p>
          <a:r>
            <a:rPr lang="en-US" sz="3600" dirty="0">
              <a:latin typeface="Tahoma" panose="020B0604030504040204" pitchFamily="34" charset="0"/>
              <a:ea typeface="Tahoma" panose="020B0604030504040204" pitchFamily="34" charset="0"/>
              <a:cs typeface="Tahoma" panose="020B0604030504040204" pitchFamily="34" charset="0"/>
            </a:rPr>
            <a:t>Solution: Know your data!</a:t>
          </a:r>
        </a:p>
      </dgm:t>
    </dgm:pt>
    <dgm:pt modelId="{9B04ADFA-481B-40B3-882D-331937369A0C}" type="parTrans" cxnId="{2A70FB25-36EC-4D42-9741-915B4A84560E}">
      <dgm:prSet/>
      <dgm:spPr/>
      <dgm:t>
        <a:bodyPr/>
        <a:lstStyle/>
        <a:p>
          <a:endParaRPr lang="en-US"/>
        </a:p>
      </dgm:t>
    </dgm:pt>
    <dgm:pt modelId="{E3416572-D943-470C-9F0F-FDC5A287A46F}" type="sibTrans" cxnId="{2A70FB25-36EC-4D42-9741-915B4A84560E}">
      <dgm:prSet/>
      <dgm:spPr/>
      <dgm:t>
        <a:bodyPr/>
        <a:lstStyle/>
        <a:p>
          <a:endParaRPr lang="en-US"/>
        </a:p>
      </dgm:t>
    </dgm:pt>
    <dgm:pt modelId="{37C41D94-E41A-42AE-8D36-190A04DBEFDC}">
      <dgm:prSet phldrT="[Text]" custT="1"/>
      <dgm:spPr>
        <a:noFill/>
        <a:ln>
          <a:solidFill>
            <a:schemeClr val="accent3"/>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6A0E9CFD-F2D8-4470-885E-58C5138E22BD}" type="parTrans" cxnId="{5F61BEF7-7075-4C57-9238-36B10A1F120D}">
      <dgm:prSet/>
      <dgm:spPr/>
      <dgm:t>
        <a:bodyPr/>
        <a:lstStyle/>
        <a:p>
          <a:endParaRPr lang="en-US"/>
        </a:p>
      </dgm:t>
    </dgm:pt>
    <dgm:pt modelId="{69BFB1CF-A5E9-40E3-8E36-D0A676607A6B}" type="sibTrans" cxnId="{5F61BEF7-7075-4C57-9238-36B10A1F120D}">
      <dgm:prSet/>
      <dgm:spPr/>
      <dgm:t>
        <a:bodyPr/>
        <a:lstStyle/>
        <a:p>
          <a:endParaRPr lang="en-US"/>
        </a:p>
      </dgm:t>
    </dgm:pt>
    <dgm:pt modelId="{5181647F-EDCB-479F-9547-1575D4308C1D}">
      <dgm:prSet phldrT="[Text]" custT="1"/>
      <dgm:spPr>
        <a:noFill/>
        <a:ln>
          <a:solidFill>
            <a:schemeClr val="accent3"/>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E884D83E-3190-40DB-AECD-8BD815969560}" type="parTrans" cxnId="{E9CCCA2A-C1D9-4A7B-8E93-3B82A90D4D93}">
      <dgm:prSet/>
      <dgm:spPr/>
    </dgm:pt>
    <dgm:pt modelId="{B5E74BAB-CB34-4C31-A756-2B2153972820}" type="sibTrans" cxnId="{E9CCCA2A-C1D9-4A7B-8E93-3B82A90D4D93}">
      <dgm:prSet/>
      <dgm:spPr/>
    </dgm:pt>
    <dgm:pt modelId="{2B567740-C036-479A-BF5B-AD3AFB8F213E}">
      <dgm:prSet phldrT="[Text]" custT="1"/>
      <dgm:spPr>
        <a:noFill/>
        <a:ln>
          <a:solidFill>
            <a:schemeClr val="accent3"/>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336F219F-2C6A-4104-94CB-A7DFEAC2D6D9}" type="parTrans" cxnId="{657FE48B-219B-4244-9019-B66CE407928B}">
      <dgm:prSet/>
      <dgm:spPr/>
    </dgm:pt>
    <dgm:pt modelId="{A3DC6303-F09A-4014-96E4-6E29F769A773}" type="sibTrans" cxnId="{657FE48B-219B-4244-9019-B66CE407928B}">
      <dgm:prSet/>
      <dgm:spPr/>
    </dgm:pt>
    <dgm:pt modelId="{4B004B83-0FCE-4FCA-8003-316E5F5DC6EC}">
      <dgm:prSet phldrT="[Text]" custT="1"/>
      <dgm:spPr>
        <a:noFill/>
        <a:ln>
          <a:solidFill>
            <a:schemeClr val="accent3"/>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B643CC76-F051-4EC9-95C4-D72CA990553E}" type="parTrans" cxnId="{AFE973E2-D773-4CA0-AC99-99D63316F709}">
      <dgm:prSet/>
      <dgm:spPr/>
    </dgm:pt>
    <dgm:pt modelId="{BA1BB333-4E05-4A6E-AB1E-F597320599B4}" type="sibTrans" cxnId="{AFE973E2-D773-4CA0-AC99-99D63316F709}">
      <dgm:prSet/>
      <dgm:spPr/>
    </dgm:pt>
    <dgm:pt modelId="{183A34DF-AA92-49E1-8191-0CF6AD17A6AA}" type="pres">
      <dgm:prSet presAssocID="{2A136A90-6B59-45AD-BBA1-85AFD032E8F8}" presName="linear" presStyleCnt="0">
        <dgm:presLayoutVars>
          <dgm:dir/>
          <dgm:animLvl val="lvl"/>
          <dgm:resizeHandles val="exact"/>
        </dgm:presLayoutVars>
      </dgm:prSet>
      <dgm:spPr/>
    </dgm:pt>
    <dgm:pt modelId="{8F706C0E-1AB2-4161-86CE-4B3594B6EE51}" type="pres">
      <dgm:prSet presAssocID="{620EFBB7-0769-4554-96E3-51B5B6698D5A}" presName="parentLin" presStyleCnt="0"/>
      <dgm:spPr/>
    </dgm:pt>
    <dgm:pt modelId="{428AD880-175D-49F1-A1F6-97F367C387BF}" type="pres">
      <dgm:prSet presAssocID="{620EFBB7-0769-4554-96E3-51B5B6698D5A}" presName="parentLeftMargin" presStyleLbl="node1" presStyleIdx="0" presStyleCnt="1"/>
      <dgm:spPr/>
    </dgm:pt>
    <dgm:pt modelId="{A8B898EB-38C9-408E-9FE2-CB5C874FA50A}" type="pres">
      <dgm:prSet presAssocID="{620EFBB7-0769-4554-96E3-51B5B6698D5A}" presName="parentText" presStyleLbl="node1" presStyleIdx="0" presStyleCnt="1" custScaleY="208627" custLinFactNeighborY="-4019">
        <dgm:presLayoutVars>
          <dgm:chMax val="0"/>
          <dgm:bulletEnabled val="1"/>
        </dgm:presLayoutVars>
      </dgm:prSet>
      <dgm:spPr/>
    </dgm:pt>
    <dgm:pt modelId="{010CCE66-3FB9-4F51-BDBC-33ABD28D8225}" type="pres">
      <dgm:prSet presAssocID="{620EFBB7-0769-4554-96E3-51B5B6698D5A}" presName="negativeSpace" presStyleCnt="0"/>
      <dgm:spPr/>
    </dgm:pt>
    <dgm:pt modelId="{CD67A140-C3A5-43E4-BD28-3C31B61E6EA3}" type="pres">
      <dgm:prSet presAssocID="{620EFBB7-0769-4554-96E3-51B5B6698D5A}" presName="childText" presStyleLbl="conFgAcc1" presStyleIdx="0" presStyleCnt="1">
        <dgm:presLayoutVars>
          <dgm:bulletEnabled val="1"/>
        </dgm:presLayoutVars>
      </dgm:prSet>
      <dgm:spPr/>
    </dgm:pt>
  </dgm:ptLst>
  <dgm:cxnLst>
    <dgm:cxn modelId="{CC797600-362C-44DF-9D7A-81676DD310D6}" type="presOf" srcId="{4B004B83-0FCE-4FCA-8003-316E5F5DC6EC}" destId="{CD67A140-C3A5-43E4-BD28-3C31B61E6EA3}" srcOrd="0" destOrd="4" presId="urn:microsoft.com/office/officeart/2005/8/layout/list1"/>
    <dgm:cxn modelId="{39E59800-E9B0-4A2E-8FE5-B9AB41B32D63}" srcId="{620EFBB7-0769-4554-96E3-51B5B6698D5A}" destId="{483D8772-4C16-4FDF-ABA5-2FC453F6F7B2}" srcOrd="0" destOrd="0" parTransId="{5C633CD5-51F1-493A-A8E9-CCD6FEC5FBDA}" sibTransId="{BDFA807D-7D0F-4728-A381-03E44E7677A7}"/>
    <dgm:cxn modelId="{4C47BF0C-5B6B-47F0-A6B5-4894696B5CAD}" type="presOf" srcId="{620EFBB7-0769-4554-96E3-51B5B6698D5A}" destId="{A8B898EB-38C9-408E-9FE2-CB5C874FA50A}" srcOrd="1" destOrd="0" presId="urn:microsoft.com/office/officeart/2005/8/layout/list1"/>
    <dgm:cxn modelId="{705A4D11-70C2-400C-B472-274EAD641D63}" type="presOf" srcId="{456C9DA9-8359-45A3-AB56-4DF2EB1BF6F4}" destId="{CD67A140-C3A5-43E4-BD28-3C31B61E6EA3}" srcOrd="0" destOrd="3" presId="urn:microsoft.com/office/officeart/2005/8/layout/list1"/>
    <dgm:cxn modelId="{2A70FB25-36EC-4D42-9741-915B4A84560E}" srcId="{620EFBB7-0769-4554-96E3-51B5B6698D5A}" destId="{456C9DA9-8359-45A3-AB56-4DF2EB1BF6F4}" srcOrd="3" destOrd="0" parTransId="{9B04ADFA-481B-40B3-882D-331937369A0C}" sibTransId="{E3416572-D943-470C-9F0F-FDC5A287A46F}"/>
    <dgm:cxn modelId="{E9CCCA2A-C1D9-4A7B-8E93-3B82A90D4D93}" srcId="{620EFBB7-0769-4554-96E3-51B5B6698D5A}" destId="{5181647F-EDCB-479F-9547-1575D4308C1D}" srcOrd="6" destOrd="0" parTransId="{E884D83E-3190-40DB-AECD-8BD815969560}" sibTransId="{B5E74BAB-CB34-4C31-A756-2B2153972820}"/>
    <dgm:cxn modelId="{EC246C3F-3AEE-45A5-BF1C-478D44897916}" type="presOf" srcId="{46C2C11C-377E-4D37-BC5C-5C087EBED593}" destId="{CD67A140-C3A5-43E4-BD28-3C31B61E6EA3}" srcOrd="0" destOrd="2" presId="urn:microsoft.com/office/officeart/2005/8/layout/list1"/>
    <dgm:cxn modelId="{1F21B553-608C-402A-95AD-1A691B1FA1EC}" type="presOf" srcId="{5181647F-EDCB-479F-9547-1575D4308C1D}" destId="{CD67A140-C3A5-43E4-BD28-3C31B61E6EA3}" srcOrd="0" destOrd="6" presId="urn:microsoft.com/office/officeart/2005/8/layout/list1"/>
    <dgm:cxn modelId="{17C9D25A-BC5F-418E-9A4A-29DD9C57BD39}" srcId="{2A136A90-6B59-45AD-BBA1-85AFD032E8F8}" destId="{620EFBB7-0769-4554-96E3-51B5B6698D5A}" srcOrd="0" destOrd="0" parTransId="{B5DFE748-686E-4A08-944E-9D07F9FA6B48}" sibTransId="{FD3AFE35-532F-4AE8-BAB4-DFA3B4B611F6}"/>
    <dgm:cxn modelId="{657FE48B-219B-4244-9019-B66CE407928B}" srcId="{620EFBB7-0769-4554-96E3-51B5B6698D5A}" destId="{2B567740-C036-479A-BF5B-AD3AFB8F213E}" srcOrd="5" destOrd="0" parTransId="{336F219F-2C6A-4104-94CB-A7DFEAC2D6D9}" sibTransId="{A3DC6303-F09A-4014-96E4-6E29F769A773}"/>
    <dgm:cxn modelId="{918FEE91-2439-4B58-A5B0-9D9D15CA6238}" type="presOf" srcId="{2B567740-C036-479A-BF5B-AD3AFB8F213E}" destId="{CD67A140-C3A5-43E4-BD28-3C31B61E6EA3}" srcOrd="0" destOrd="5" presId="urn:microsoft.com/office/officeart/2005/8/layout/list1"/>
    <dgm:cxn modelId="{09FD4FB5-F0CF-4225-9B6E-36E06F5D5E33}" type="presOf" srcId="{37C41D94-E41A-42AE-8D36-190A04DBEFDC}" destId="{CD67A140-C3A5-43E4-BD28-3C31B61E6EA3}" srcOrd="0" destOrd="1" presId="urn:microsoft.com/office/officeart/2005/8/layout/list1"/>
    <dgm:cxn modelId="{8028E8BF-8455-4118-B99A-A0686340C34D}" type="presOf" srcId="{2A136A90-6B59-45AD-BBA1-85AFD032E8F8}" destId="{183A34DF-AA92-49E1-8191-0CF6AD17A6AA}" srcOrd="0" destOrd="0" presId="urn:microsoft.com/office/officeart/2005/8/layout/list1"/>
    <dgm:cxn modelId="{DAB080D3-9720-409D-92F9-E4C628DAB5DB}" type="presOf" srcId="{620EFBB7-0769-4554-96E3-51B5B6698D5A}" destId="{428AD880-175D-49F1-A1F6-97F367C387BF}" srcOrd="0" destOrd="0" presId="urn:microsoft.com/office/officeart/2005/8/layout/list1"/>
    <dgm:cxn modelId="{AFE973E2-D773-4CA0-AC99-99D63316F709}" srcId="{620EFBB7-0769-4554-96E3-51B5B6698D5A}" destId="{4B004B83-0FCE-4FCA-8003-316E5F5DC6EC}" srcOrd="4" destOrd="0" parTransId="{B643CC76-F051-4EC9-95C4-D72CA990553E}" sibTransId="{BA1BB333-4E05-4A6E-AB1E-F597320599B4}"/>
    <dgm:cxn modelId="{A0BB17E5-6E52-4740-9D2A-03D976ED662F}" srcId="{620EFBB7-0769-4554-96E3-51B5B6698D5A}" destId="{46C2C11C-377E-4D37-BC5C-5C087EBED593}" srcOrd="2" destOrd="0" parTransId="{79D45EA3-8E23-46DE-B1B8-D93823177D97}" sibTransId="{BB420F5F-2A3E-452D-B0E9-7CFAA8FE2286}"/>
    <dgm:cxn modelId="{3643D7F3-DDBB-4F67-93DB-24714652D76D}" type="presOf" srcId="{483D8772-4C16-4FDF-ABA5-2FC453F6F7B2}" destId="{CD67A140-C3A5-43E4-BD28-3C31B61E6EA3}" srcOrd="0" destOrd="0" presId="urn:microsoft.com/office/officeart/2005/8/layout/list1"/>
    <dgm:cxn modelId="{5F61BEF7-7075-4C57-9238-36B10A1F120D}" srcId="{620EFBB7-0769-4554-96E3-51B5B6698D5A}" destId="{37C41D94-E41A-42AE-8D36-190A04DBEFDC}" srcOrd="1" destOrd="0" parTransId="{6A0E9CFD-F2D8-4470-885E-58C5138E22BD}" sibTransId="{69BFB1CF-A5E9-40E3-8E36-D0A676607A6B}"/>
    <dgm:cxn modelId="{35086FED-D703-4638-98BD-FE920FA5FBDD}" type="presParOf" srcId="{183A34DF-AA92-49E1-8191-0CF6AD17A6AA}" destId="{8F706C0E-1AB2-4161-86CE-4B3594B6EE51}" srcOrd="0" destOrd="0" presId="urn:microsoft.com/office/officeart/2005/8/layout/list1"/>
    <dgm:cxn modelId="{3FD846C1-1AA1-4813-BE57-63765B60AAC5}" type="presParOf" srcId="{8F706C0E-1AB2-4161-86CE-4B3594B6EE51}" destId="{428AD880-175D-49F1-A1F6-97F367C387BF}" srcOrd="0" destOrd="0" presId="urn:microsoft.com/office/officeart/2005/8/layout/list1"/>
    <dgm:cxn modelId="{5B04AB5B-9799-43BD-8D52-7AC40E55F47A}" type="presParOf" srcId="{8F706C0E-1AB2-4161-86CE-4B3594B6EE51}" destId="{A8B898EB-38C9-408E-9FE2-CB5C874FA50A}" srcOrd="1" destOrd="0" presId="urn:microsoft.com/office/officeart/2005/8/layout/list1"/>
    <dgm:cxn modelId="{5E58D9F8-1C6A-4C88-8692-866BDA2FB234}" type="presParOf" srcId="{183A34DF-AA92-49E1-8191-0CF6AD17A6AA}" destId="{010CCE66-3FB9-4F51-BDBC-33ABD28D8225}" srcOrd="1" destOrd="0" presId="urn:microsoft.com/office/officeart/2005/8/layout/list1"/>
    <dgm:cxn modelId="{5B5BD3E0-6AA5-405C-86F6-6189D7D1BBB2}" type="presParOf" srcId="{183A34DF-AA92-49E1-8191-0CF6AD17A6AA}" destId="{CD67A140-C3A5-43E4-BD28-3C31B61E6EA3}"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A136A90-6B59-45AD-BBA1-85AFD032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20EFBB7-0769-4554-96E3-51B5B6698D5A}">
      <dgm:prSet phldrT="[Text]"/>
      <dgm:spPr>
        <a:solidFill>
          <a:schemeClr val="accent5">
            <a:lumMod val="50000"/>
          </a:schemeClr>
        </a:solidFill>
      </dgm:spPr>
      <dgm:t>
        <a:bodyPr/>
        <a:lstStyle/>
        <a:p>
          <a:r>
            <a:rPr lang="en-US" dirty="0">
              <a:latin typeface="Tahoma" panose="020B0604030504040204" pitchFamily="34" charset="0"/>
              <a:ea typeface="Tahoma" panose="020B0604030504040204" pitchFamily="34" charset="0"/>
              <a:cs typeface="Tahoma" panose="020B0604030504040204" pitchFamily="34" charset="0"/>
            </a:rPr>
            <a:t>1</a:t>
          </a:r>
          <a:r>
            <a:rPr lang="en-US" baseline="30000" dirty="0">
              <a:latin typeface="Tahoma" panose="020B0604030504040204" pitchFamily="34" charset="0"/>
              <a:ea typeface="Tahoma" panose="020B0604030504040204" pitchFamily="34" charset="0"/>
              <a:cs typeface="Tahoma" panose="020B0604030504040204" pitchFamily="34" charset="0"/>
            </a:rPr>
            <a:t>st</a:t>
          </a:r>
          <a:r>
            <a:rPr lang="en-US" baseline="0" dirty="0">
              <a:latin typeface="Tahoma" panose="020B0604030504040204" pitchFamily="34" charset="0"/>
              <a:ea typeface="Tahoma" panose="020B0604030504040204" pitchFamily="34" charset="0"/>
              <a:cs typeface="Tahoma" panose="020B0604030504040204" pitchFamily="34" charset="0"/>
            </a:rPr>
            <a:t> Lab Hazard</a:t>
          </a:r>
        </a:p>
      </dgm:t>
    </dgm:pt>
    <dgm:pt modelId="{B5DFE748-686E-4A08-944E-9D07F9FA6B48}" type="parTrans" cxnId="{17C9D25A-BC5F-418E-9A4A-29DD9C57BD39}">
      <dgm:prSet/>
      <dgm:spPr/>
      <dgm:t>
        <a:bodyPr/>
        <a:lstStyle/>
        <a:p>
          <a:endParaRPr lang="en-US"/>
        </a:p>
      </dgm:t>
    </dgm:pt>
    <dgm:pt modelId="{FD3AFE35-532F-4AE8-BAB4-DFA3B4B611F6}" type="sibTrans" cxnId="{17C9D25A-BC5F-418E-9A4A-29DD9C57BD39}">
      <dgm:prSet/>
      <dgm:spPr/>
      <dgm:t>
        <a:bodyPr/>
        <a:lstStyle/>
        <a:p>
          <a:endParaRPr lang="en-US"/>
        </a:p>
      </dgm:t>
    </dgm:pt>
    <dgm:pt modelId="{483D8772-4C16-4FDF-ABA5-2FC453F6F7B2}">
      <dgm:prSet phldrT="[Text]" custT="1"/>
      <dgm:spPr>
        <a:noFill/>
      </dgm:spPr>
      <dgm:t>
        <a:bodyPr/>
        <a:lstStyle/>
        <a:p>
          <a:r>
            <a:rPr lang="en-US" sz="3600" dirty="0">
              <a:latin typeface="Tahoma" panose="020B0604030504040204" pitchFamily="34" charset="0"/>
              <a:ea typeface="Tahoma" panose="020B0604030504040204" pitchFamily="34" charset="0"/>
              <a:cs typeface="Tahoma" panose="020B0604030504040204" pitchFamily="34" charset="0"/>
            </a:rPr>
            <a:t>Problem: Too much weight is put on p-values, accuracy, AUC, etc. and in extreme cases “p-value engineering.”</a:t>
          </a:r>
        </a:p>
      </dgm:t>
    </dgm:pt>
    <dgm:pt modelId="{5C633CD5-51F1-493A-A8E9-CCD6FEC5FBDA}" type="parTrans" cxnId="{39E59800-E9B0-4A2E-8FE5-B9AB41B32D63}">
      <dgm:prSet/>
      <dgm:spPr/>
      <dgm:t>
        <a:bodyPr/>
        <a:lstStyle/>
        <a:p>
          <a:endParaRPr lang="en-US"/>
        </a:p>
      </dgm:t>
    </dgm:pt>
    <dgm:pt modelId="{BDFA807D-7D0F-4728-A381-03E44E7677A7}" type="sibTrans" cxnId="{39E59800-E9B0-4A2E-8FE5-B9AB41B32D63}">
      <dgm:prSet/>
      <dgm:spPr/>
      <dgm:t>
        <a:bodyPr/>
        <a:lstStyle/>
        <a:p>
          <a:endParaRPr lang="en-US"/>
        </a:p>
      </dgm:t>
    </dgm:pt>
    <dgm:pt modelId="{46C2C11C-377E-4D37-BC5C-5C087EBED593}">
      <dgm:prSet phldrT="[Text]" custT="1"/>
      <dgm:spPr>
        <a:noFill/>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79D45EA3-8E23-46DE-B1B8-D93823177D97}" type="parTrans" cxnId="{A0BB17E5-6E52-4740-9D2A-03D976ED662F}">
      <dgm:prSet/>
      <dgm:spPr/>
      <dgm:t>
        <a:bodyPr/>
        <a:lstStyle/>
        <a:p>
          <a:endParaRPr lang="en-US"/>
        </a:p>
      </dgm:t>
    </dgm:pt>
    <dgm:pt modelId="{BB420F5F-2A3E-452D-B0E9-7CFAA8FE2286}" type="sibTrans" cxnId="{A0BB17E5-6E52-4740-9D2A-03D976ED662F}">
      <dgm:prSet/>
      <dgm:spPr/>
      <dgm:t>
        <a:bodyPr/>
        <a:lstStyle/>
        <a:p>
          <a:endParaRPr lang="en-US"/>
        </a:p>
      </dgm:t>
    </dgm:pt>
    <dgm:pt modelId="{456C9DA9-8359-45A3-AB56-4DF2EB1BF6F4}">
      <dgm:prSet phldrT="[Text]" custT="1"/>
      <dgm:spPr>
        <a:noFill/>
      </dgm:spPr>
      <dgm:t>
        <a:bodyPr/>
        <a:lstStyle/>
        <a:p>
          <a:r>
            <a:rPr lang="en-US" sz="3600" dirty="0">
              <a:latin typeface="Tahoma" panose="020B0604030504040204" pitchFamily="34" charset="0"/>
              <a:ea typeface="Tahoma" panose="020B0604030504040204" pitchFamily="34" charset="0"/>
              <a:cs typeface="Tahoma" panose="020B0604030504040204" pitchFamily="34" charset="0"/>
            </a:rPr>
            <a:t>Solution: Understand and look at multiple measures.</a:t>
          </a:r>
        </a:p>
      </dgm:t>
    </dgm:pt>
    <dgm:pt modelId="{9B04ADFA-481B-40B3-882D-331937369A0C}" type="parTrans" cxnId="{2A70FB25-36EC-4D42-9741-915B4A84560E}">
      <dgm:prSet/>
      <dgm:spPr/>
      <dgm:t>
        <a:bodyPr/>
        <a:lstStyle/>
        <a:p>
          <a:endParaRPr lang="en-US"/>
        </a:p>
      </dgm:t>
    </dgm:pt>
    <dgm:pt modelId="{E3416572-D943-470C-9F0F-FDC5A287A46F}" type="sibTrans" cxnId="{2A70FB25-36EC-4D42-9741-915B4A84560E}">
      <dgm:prSet/>
      <dgm:spPr/>
      <dgm:t>
        <a:bodyPr/>
        <a:lstStyle/>
        <a:p>
          <a:endParaRPr lang="en-US"/>
        </a:p>
      </dgm:t>
    </dgm:pt>
    <dgm:pt modelId="{8758848C-BD02-43EF-BDE8-11F7E9DD8ADA}">
      <dgm:prSet phldrT="[Text]" custT="1"/>
      <dgm:spPr>
        <a:noFill/>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E5BD89FF-94FB-47FB-8E50-F688AE0E8DB0}" type="parTrans" cxnId="{97C759AE-B45E-4044-BFD8-81CD56CB24CF}">
      <dgm:prSet/>
      <dgm:spPr/>
    </dgm:pt>
    <dgm:pt modelId="{656B810E-161F-4D04-8B07-7B84743DCB3A}" type="sibTrans" cxnId="{97C759AE-B45E-4044-BFD8-81CD56CB24CF}">
      <dgm:prSet/>
      <dgm:spPr/>
    </dgm:pt>
    <dgm:pt modelId="{8FC3C683-DEC0-4318-B90F-167B5414C8C5}">
      <dgm:prSet phldrT="[Text]" custT="1"/>
      <dgm:spPr>
        <a:noFill/>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47EDC141-4B91-4924-A7EF-2EA41F940DF4}" type="parTrans" cxnId="{C20825EF-AC01-4AB4-A8B7-4A2D8FE3015D}">
      <dgm:prSet/>
      <dgm:spPr/>
    </dgm:pt>
    <dgm:pt modelId="{46F84EB1-26EF-42BF-ABCA-424A06DAEAC2}" type="sibTrans" cxnId="{C20825EF-AC01-4AB4-A8B7-4A2D8FE3015D}">
      <dgm:prSet/>
      <dgm:spPr/>
    </dgm:pt>
    <dgm:pt modelId="{183A34DF-AA92-49E1-8191-0CF6AD17A6AA}" type="pres">
      <dgm:prSet presAssocID="{2A136A90-6B59-45AD-BBA1-85AFD032E8F8}" presName="linear" presStyleCnt="0">
        <dgm:presLayoutVars>
          <dgm:dir/>
          <dgm:animLvl val="lvl"/>
          <dgm:resizeHandles val="exact"/>
        </dgm:presLayoutVars>
      </dgm:prSet>
      <dgm:spPr/>
    </dgm:pt>
    <dgm:pt modelId="{8F706C0E-1AB2-4161-86CE-4B3594B6EE51}" type="pres">
      <dgm:prSet presAssocID="{620EFBB7-0769-4554-96E3-51B5B6698D5A}" presName="parentLin" presStyleCnt="0"/>
      <dgm:spPr/>
    </dgm:pt>
    <dgm:pt modelId="{428AD880-175D-49F1-A1F6-97F367C387BF}" type="pres">
      <dgm:prSet presAssocID="{620EFBB7-0769-4554-96E3-51B5B6698D5A}" presName="parentLeftMargin" presStyleLbl="node1" presStyleIdx="0" presStyleCnt="1"/>
      <dgm:spPr/>
    </dgm:pt>
    <dgm:pt modelId="{A8B898EB-38C9-408E-9FE2-CB5C874FA50A}" type="pres">
      <dgm:prSet presAssocID="{620EFBB7-0769-4554-96E3-51B5B6698D5A}" presName="parentText" presStyleLbl="node1" presStyleIdx="0" presStyleCnt="1" custScaleY="85970" custLinFactNeighborY="-4019">
        <dgm:presLayoutVars>
          <dgm:chMax val="0"/>
          <dgm:bulletEnabled val="1"/>
        </dgm:presLayoutVars>
      </dgm:prSet>
      <dgm:spPr/>
    </dgm:pt>
    <dgm:pt modelId="{010CCE66-3FB9-4F51-BDBC-33ABD28D8225}" type="pres">
      <dgm:prSet presAssocID="{620EFBB7-0769-4554-96E3-51B5B6698D5A}" presName="negativeSpace" presStyleCnt="0"/>
      <dgm:spPr/>
    </dgm:pt>
    <dgm:pt modelId="{CD67A140-C3A5-43E4-BD28-3C31B61E6EA3}" type="pres">
      <dgm:prSet presAssocID="{620EFBB7-0769-4554-96E3-51B5B6698D5A}" presName="childText" presStyleLbl="conFgAcc1" presStyleIdx="0" presStyleCnt="1">
        <dgm:presLayoutVars>
          <dgm:bulletEnabled val="1"/>
        </dgm:presLayoutVars>
      </dgm:prSet>
      <dgm:spPr/>
    </dgm:pt>
  </dgm:ptLst>
  <dgm:cxnLst>
    <dgm:cxn modelId="{39E59800-E9B0-4A2E-8FE5-B9AB41B32D63}" srcId="{620EFBB7-0769-4554-96E3-51B5B6698D5A}" destId="{483D8772-4C16-4FDF-ABA5-2FC453F6F7B2}" srcOrd="0" destOrd="0" parTransId="{5C633CD5-51F1-493A-A8E9-CCD6FEC5FBDA}" sibTransId="{BDFA807D-7D0F-4728-A381-03E44E7677A7}"/>
    <dgm:cxn modelId="{4C47BF0C-5B6B-47F0-A6B5-4894696B5CAD}" type="presOf" srcId="{620EFBB7-0769-4554-96E3-51B5B6698D5A}" destId="{A8B898EB-38C9-408E-9FE2-CB5C874FA50A}" srcOrd="1" destOrd="0" presId="urn:microsoft.com/office/officeart/2005/8/layout/list1"/>
    <dgm:cxn modelId="{705A4D11-70C2-400C-B472-274EAD641D63}" type="presOf" srcId="{456C9DA9-8359-45A3-AB56-4DF2EB1BF6F4}" destId="{CD67A140-C3A5-43E4-BD28-3C31B61E6EA3}" srcOrd="0" destOrd="2" presId="urn:microsoft.com/office/officeart/2005/8/layout/list1"/>
    <dgm:cxn modelId="{2A70FB25-36EC-4D42-9741-915B4A84560E}" srcId="{620EFBB7-0769-4554-96E3-51B5B6698D5A}" destId="{456C9DA9-8359-45A3-AB56-4DF2EB1BF6F4}" srcOrd="2" destOrd="0" parTransId="{9B04ADFA-481B-40B3-882D-331937369A0C}" sibTransId="{E3416572-D943-470C-9F0F-FDC5A287A46F}"/>
    <dgm:cxn modelId="{EC246C3F-3AEE-45A5-BF1C-478D44897916}" type="presOf" srcId="{46C2C11C-377E-4D37-BC5C-5C087EBED593}" destId="{CD67A140-C3A5-43E4-BD28-3C31B61E6EA3}" srcOrd="0" destOrd="1" presId="urn:microsoft.com/office/officeart/2005/8/layout/list1"/>
    <dgm:cxn modelId="{32AEE055-F1E2-4A23-9CAC-6448458D603A}" type="presOf" srcId="{8FC3C683-DEC0-4318-B90F-167B5414C8C5}" destId="{CD67A140-C3A5-43E4-BD28-3C31B61E6EA3}" srcOrd="0" destOrd="3" presId="urn:microsoft.com/office/officeart/2005/8/layout/list1"/>
    <dgm:cxn modelId="{17C9D25A-BC5F-418E-9A4A-29DD9C57BD39}" srcId="{2A136A90-6B59-45AD-BBA1-85AFD032E8F8}" destId="{620EFBB7-0769-4554-96E3-51B5B6698D5A}" srcOrd="0" destOrd="0" parTransId="{B5DFE748-686E-4A08-944E-9D07F9FA6B48}" sibTransId="{FD3AFE35-532F-4AE8-BAB4-DFA3B4B611F6}"/>
    <dgm:cxn modelId="{97C759AE-B45E-4044-BFD8-81CD56CB24CF}" srcId="{620EFBB7-0769-4554-96E3-51B5B6698D5A}" destId="{8758848C-BD02-43EF-BDE8-11F7E9DD8ADA}" srcOrd="4" destOrd="0" parTransId="{E5BD89FF-94FB-47FB-8E50-F688AE0E8DB0}" sibTransId="{656B810E-161F-4D04-8B07-7B84743DCB3A}"/>
    <dgm:cxn modelId="{8028E8BF-8455-4118-B99A-A0686340C34D}" type="presOf" srcId="{2A136A90-6B59-45AD-BBA1-85AFD032E8F8}" destId="{183A34DF-AA92-49E1-8191-0CF6AD17A6AA}" srcOrd="0" destOrd="0" presId="urn:microsoft.com/office/officeart/2005/8/layout/list1"/>
    <dgm:cxn modelId="{DAB080D3-9720-409D-92F9-E4C628DAB5DB}" type="presOf" srcId="{620EFBB7-0769-4554-96E3-51B5B6698D5A}" destId="{428AD880-175D-49F1-A1F6-97F367C387BF}" srcOrd="0" destOrd="0" presId="urn:microsoft.com/office/officeart/2005/8/layout/list1"/>
    <dgm:cxn modelId="{868340DA-A6F8-4FC7-975E-3F8DF6D0917C}" type="presOf" srcId="{8758848C-BD02-43EF-BDE8-11F7E9DD8ADA}" destId="{CD67A140-C3A5-43E4-BD28-3C31B61E6EA3}" srcOrd="0" destOrd="4" presId="urn:microsoft.com/office/officeart/2005/8/layout/list1"/>
    <dgm:cxn modelId="{A0BB17E5-6E52-4740-9D2A-03D976ED662F}" srcId="{620EFBB7-0769-4554-96E3-51B5B6698D5A}" destId="{46C2C11C-377E-4D37-BC5C-5C087EBED593}" srcOrd="1" destOrd="0" parTransId="{79D45EA3-8E23-46DE-B1B8-D93823177D97}" sibTransId="{BB420F5F-2A3E-452D-B0E9-7CFAA8FE2286}"/>
    <dgm:cxn modelId="{C20825EF-AC01-4AB4-A8B7-4A2D8FE3015D}" srcId="{620EFBB7-0769-4554-96E3-51B5B6698D5A}" destId="{8FC3C683-DEC0-4318-B90F-167B5414C8C5}" srcOrd="3" destOrd="0" parTransId="{47EDC141-4B91-4924-A7EF-2EA41F940DF4}" sibTransId="{46F84EB1-26EF-42BF-ABCA-424A06DAEAC2}"/>
    <dgm:cxn modelId="{3643D7F3-DDBB-4F67-93DB-24714652D76D}" type="presOf" srcId="{483D8772-4C16-4FDF-ABA5-2FC453F6F7B2}" destId="{CD67A140-C3A5-43E4-BD28-3C31B61E6EA3}" srcOrd="0" destOrd="0" presId="urn:microsoft.com/office/officeart/2005/8/layout/list1"/>
    <dgm:cxn modelId="{35086FED-D703-4638-98BD-FE920FA5FBDD}" type="presParOf" srcId="{183A34DF-AA92-49E1-8191-0CF6AD17A6AA}" destId="{8F706C0E-1AB2-4161-86CE-4B3594B6EE51}" srcOrd="0" destOrd="0" presId="urn:microsoft.com/office/officeart/2005/8/layout/list1"/>
    <dgm:cxn modelId="{3FD846C1-1AA1-4813-BE57-63765B60AAC5}" type="presParOf" srcId="{8F706C0E-1AB2-4161-86CE-4B3594B6EE51}" destId="{428AD880-175D-49F1-A1F6-97F367C387BF}" srcOrd="0" destOrd="0" presId="urn:microsoft.com/office/officeart/2005/8/layout/list1"/>
    <dgm:cxn modelId="{5B04AB5B-9799-43BD-8D52-7AC40E55F47A}" type="presParOf" srcId="{8F706C0E-1AB2-4161-86CE-4B3594B6EE51}" destId="{A8B898EB-38C9-408E-9FE2-CB5C874FA50A}" srcOrd="1" destOrd="0" presId="urn:microsoft.com/office/officeart/2005/8/layout/list1"/>
    <dgm:cxn modelId="{5E58D9F8-1C6A-4C88-8692-866BDA2FB234}" type="presParOf" srcId="{183A34DF-AA92-49E1-8191-0CF6AD17A6AA}" destId="{010CCE66-3FB9-4F51-BDBC-33ABD28D8225}" srcOrd="1" destOrd="0" presId="urn:microsoft.com/office/officeart/2005/8/layout/list1"/>
    <dgm:cxn modelId="{5B5BD3E0-6AA5-405C-86F6-6189D7D1BBB2}" type="presParOf" srcId="{183A34DF-AA92-49E1-8191-0CF6AD17A6AA}" destId="{CD67A140-C3A5-43E4-BD28-3C31B61E6EA3}" srcOrd="2"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A136A90-6B59-45AD-BBA1-85AFD032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20EFBB7-0769-4554-96E3-51B5B6698D5A}">
      <dgm:prSet phldrT="[Text]" custT="1"/>
      <dgm:spPr>
        <a:solidFill>
          <a:schemeClr val="accent2"/>
        </a:solidFill>
      </dgm:spPr>
      <dgm:t>
        <a:bodyPr/>
        <a:lstStyle/>
        <a:p>
          <a:r>
            <a:rPr lang="en-US" sz="4400" baseline="0" dirty="0">
              <a:latin typeface="Tahoma" panose="020B0604030504040204" pitchFamily="34" charset="0"/>
              <a:ea typeface="Tahoma" panose="020B0604030504040204" pitchFamily="34" charset="0"/>
              <a:cs typeface="Tahoma" panose="020B0604030504040204" pitchFamily="34" charset="0"/>
            </a:rPr>
            <a:t>2</a:t>
          </a:r>
          <a:r>
            <a:rPr lang="en-US" sz="4400" baseline="30000" dirty="0">
              <a:latin typeface="Tahoma" panose="020B0604030504040204" pitchFamily="34" charset="0"/>
              <a:ea typeface="Tahoma" panose="020B0604030504040204" pitchFamily="34" charset="0"/>
              <a:cs typeface="Tahoma" panose="020B0604030504040204" pitchFamily="34" charset="0"/>
            </a:rPr>
            <a:t>nd</a:t>
          </a:r>
          <a:r>
            <a:rPr lang="en-US" sz="4400" baseline="0" dirty="0">
              <a:latin typeface="Tahoma" panose="020B0604030504040204" pitchFamily="34" charset="0"/>
              <a:ea typeface="Tahoma" panose="020B0604030504040204" pitchFamily="34" charset="0"/>
              <a:cs typeface="Tahoma" panose="020B0604030504040204" pitchFamily="34" charset="0"/>
            </a:rPr>
            <a:t> Lab Hazard</a:t>
          </a:r>
        </a:p>
      </dgm:t>
    </dgm:pt>
    <dgm:pt modelId="{B5DFE748-686E-4A08-944E-9D07F9FA6B48}" type="parTrans" cxnId="{17C9D25A-BC5F-418E-9A4A-29DD9C57BD39}">
      <dgm:prSet/>
      <dgm:spPr/>
      <dgm:t>
        <a:bodyPr/>
        <a:lstStyle/>
        <a:p>
          <a:endParaRPr lang="en-US"/>
        </a:p>
      </dgm:t>
    </dgm:pt>
    <dgm:pt modelId="{FD3AFE35-532F-4AE8-BAB4-DFA3B4B611F6}" type="sibTrans" cxnId="{17C9D25A-BC5F-418E-9A4A-29DD9C57BD39}">
      <dgm:prSet/>
      <dgm:spPr/>
      <dgm:t>
        <a:bodyPr/>
        <a:lstStyle/>
        <a:p>
          <a:endParaRPr lang="en-US"/>
        </a:p>
      </dgm:t>
    </dgm:pt>
    <dgm:pt modelId="{483D8772-4C16-4FDF-ABA5-2FC453F6F7B2}">
      <dgm:prSet phldrT="[Text]" custT="1"/>
      <dgm:spPr>
        <a:noFill/>
        <a:ln>
          <a:solidFill>
            <a:schemeClr val="accent2"/>
          </a:solidFill>
        </a:ln>
      </dgm:spPr>
      <dgm:t>
        <a:bodyPr/>
        <a:lstStyle/>
        <a:p>
          <a:r>
            <a:rPr lang="en-US" sz="3600" dirty="0">
              <a:latin typeface="Tahoma" panose="020B0604030504040204" pitchFamily="34" charset="0"/>
              <a:ea typeface="Tahoma" panose="020B0604030504040204" pitchFamily="34" charset="0"/>
              <a:cs typeface="Tahoma" panose="020B0604030504040204" pitchFamily="34" charset="0"/>
            </a:rPr>
            <a:t>Problem: Overfitting, data bias, and/or mis-application of predictive model.</a:t>
          </a:r>
        </a:p>
      </dgm:t>
    </dgm:pt>
    <dgm:pt modelId="{5C633CD5-51F1-493A-A8E9-CCD6FEC5FBDA}" type="parTrans" cxnId="{39E59800-E9B0-4A2E-8FE5-B9AB41B32D63}">
      <dgm:prSet/>
      <dgm:spPr/>
      <dgm:t>
        <a:bodyPr/>
        <a:lstStyle/>
        <a:p>
          <a:endParaRPr lang="en-US"/>
        </a:p>
      </dgm:t>
    </dgm:pt>
    <dgm:pt modelId="{BDFA807D-7D0F-4728-A381-03E44E7677A7}" type="sibTrans" cxnId="{39E59800-E9B0-4A2E-8FE5-B9AB41B32D63}">
      <dgm:prSet/>
      <dgm:spPr/>
      <dgm:t>
        <a:bodyPr/>
        <a:lstStyle/>
        <a:p>
          <a:endParaRPr lang="en-US"/>
        </a:p>
      </dgm:t>
    </dgm:pt>
    <dgm:pt modelId="{46C2C11C-377E-4D37-BC5C-5C087EBED593}">
      <dgm:prSet phldrT="[Text]" custT="1"/>
      <dgm:spPr>
        <a:noFill/>
        <a:ln>
          <a:solidFill>
            <a:schemeClr val="accent2"/>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79D45EA3-8E23-46DE-B1B8-D93823177D97}" type="parTrans" cxnId="{A0BB17E5-6E52-4740-9D2A-03D976ED662F}">
      <dgm:prSet/>
      <dgm:spPr/>
      <dgm:t>
        <a:bodyPr/>
        <a:lstStyle/>
        <a:p>
          <a:endParaRPr lang="en-US"/>
        </a:p>
      </dgm:t>
    </dgm:pt>
    <dgm:pt modelId="{BB420F5F-2A3E-452D-B0E9-7CFAA8FE2286}" type="sibTrans" cxnId="{A0BB17E5-6E52-4740-9D2A-03D976ED662F}">
      <dgm:prSet/>
      <dgm:spPr/>
      <dgm:t>
        <a:bodyPr/>
        <a:lstStyle/>
        <a:p>
          <a:endParaRPr lang="en-US"/>
        </a:p>
      </dgm:t>
    </dgm:pt>
    <dgm:pt modelId="{456C9DA9-8359-45A3-AB56-4DF2EB1BF6F4}">
      <dgm:prSet phldrT="[Text]" custT="1"/>
      <dgm:spPr>
        <a:noFill/>
        <a:ln>
          <a:solidFill>
            <a:schemeClr val="accent2"/>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9B04ADFA-481B-40B3-882D-331937369A0C}" type="parTrans" cxnId="{2A70FB25-36EC-4D42-9741-915B4A84560E}">
      <dgm:prSet/>
      <dgm:spPr/>
      <dgm:t>
        <a:bodyPr/>
        <a:lstStyle/>
        <a:p>
          <a:endParaRPr lang="en-US"/>
        </a:p>
      </dgm:t>
    </dgm:pt>
    <dgm:pt modelId="{E3416572-D943-470C-9F0F-FDC5A287A46F}" type="sibTrans" cxnId="{2A70FB25-36EC-4D42-9741-915B4A84560E}">
      <dgm:prSet/>
      <dgm:spPr/>
      <dgm:t>
        <a:bodyPr/>
        <a:lstStyle/>
        <a:p>
          <a:endParaRPr lang="en-US"/>
        </a:p>
      </dgm:t>
    </dgm:pt>
    <dgm:pt modelId="{8CD6BA4C-BA2F-41A8-A314-5A8C5A45C0D5}">
      <dgm:prSet phldrT="[Text]" custT="1"/>
      <dgm:spPr>
        <a:noFill/>
        <a:ln>
          <a:solidFill>
            <a:schemeClr val="accent2"/>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E3530C01-A832-4DF5-BEB5-06E7393F4C93}" type="parTrans" cxnId="{357DC08C-33B5-4945-9B60-2EEA1D21E578}">
      <dgm:prSet/>
      <dgm:spPr/>
      <dgm:t>
        <a:bodyPr/>
        <a:lstStyle/>
        <a:p>
          <a:endParaRPr lang="en-US"/>
        </a:p>
      </dgm:t>
    </dgm:pt>
    <dgm:pt modelId="{DA652C8F-3EB7-4572-A667-6EB4BFE1B5E3}" type="sibTrans" cxnId="{357DC08C-33B5-4945-9B60-2EEA1D21E578}">
      <dgm:prSet/>
      <dgm:spPr/>
      <dgm:t>
        <a:bodyPr/>
        <a:lstStyle/>
        <a:p>
          <a:endParaRPr lang="en-US"/>
        </a:p>
      </dgm:t>
    </dgm:pt>
    <dgm:pt modelId="{7EFE13D7-AA11-417F-9620-59BA7ABBCA54}">
      <dgm:prSet phldrT="[Text]" custT="1"/>
      <dgm:spPr>
        <a:noFill/>
        <a:ln>
          <a:solidFill>
            <a:schemeClr val="accent2"/>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651B4CDA-1A58-48BE-8719-F4897F9C1FF6}" type="parTrans" cxnId="{5BF0C31A-5C10-4898-8B3E-61D09DBEA884}">
      <dgm:prSet/>
      <dgm:spPr/>
      <dgm:t>
        <a:bodyPr/>
        <a:lstStyle/>
        <a:p>
          <a:endParaRPr lang="en-US"/>
        </a:p>
      </dgm:t>
    </dgm:pt>
    <dgm:pt modelId="{FEB9B33F-C883-42A2-AD50-FB2D9E1B6B4B}" type="sibTrans" cxnId="{5BF0C31A-5C10-4898-8B3E-61D09DBEA884}">
      <dgm:prSet/>
      <dgm:spPr/>
      <dgm:t>
        <a:bodyPr/>
        <a:lstStyle/>
        <a:p>
          <a:endParaRPr lang="en-US"/>
        </a:p>
      </dgm:t>
    </dgm:pt>
    <dgm:pt modelId="{F5D642BE-6364-461E-BD9C-B7DA526D683D}">
      <dgm:prSet phldrT="[Text]" custT="1"/>
      <dgm:spPr>
        <a:noFill/>
        <a:ln>
          <a:solidFill>
            <a:schemeClr val="accent2"/>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C19175FB-8047-4938-8E74-2FBCF81B6EA8}" type="parTrans" cxnId="{B1D79526-3E73-444C-AA22-47AD80870DB5}">
      <dgm:prSet/>
      <dgm:spPr/>
      <dgm:t>
        <a:bodyPr/>
        <a:lstStyle/>
        <a:p>
          <a:endParaRPr lang="en-US"/>
        </a:p>
      </dgm:t>
    </dgm:pt>
    <dgm:pt modelId="{0246AAC4-7BCE-4909-B747-3D68D131E185}" type="sibTrans" cxnId="{B1D79526-3E73-444C-AA22-47AD80870DB5}">
      <dgm:prSet/>
      <dgm:spPr/>
      <dgm:t>
        <a:bodyPr/>
        <a:lstStyle/>
        <a:p>
          <a:endParaRPr lang="en-US"/>
        </a:p>
      </dgm:t>
    </dgm:pt>
    <dgm:pt modelId="{7BAED463-3929-4AFF-9B78-FADFDA890B4D}">
      <dgm:prSet phldrT="[Text]" custT="1"/>
      <dgm:spPr>
        <a:noFill/>
        <a:ln>
          <a:solidFill>
            <a:schemeClr val="accent2"/>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C1A07496-3B31-49F6-BF96-5446053937C2}" type="parTrans" cxnId="{916EF5CA-B25F-4053-B352-CD85F4E5C61E}">
      <dgm:prSet/>
      <dgm:spPr/>
      <dgm:t>
        <a:bodyPr/>
        <a:lstStyle/>
        <a:p>
          <a:endParaRPr lang="en-US"/>
        </a:p>
      </dgm:t>
    </dgm:pt>
    <dgm:pt modelId="{B2136F5F-FA03-415B-95B9-AE6454AC4546}" type="sibTrans" cxnId="{916EF5CA-B25F-4053-B352-CD85F4E5C61E}">
      <dgm:prSet/>
      <dgm:spPr/>
      <dgm:t>
        <a:bodyPr/>
        <a:lstStyle/>
        <a:p>
          <a:endParaRPr lang="en-US"/>
        </a:p>
      </dgm:t>
    </dgm:pt>
    <dgm:pt modelId="{183A34DF-AA92-49E1-8191-0CF6AD17A6AA}" type="pres">
      <dgm:prSet presAssocID="{2A136A90-6B59-45AD-BBA1-85AFD032E8F8}" presName="linear" presStyleCnt="0">
        <dgm:presLayoutVars>
          <dgm:dir/>
          <dgm:animLvl val="lvl"/>
          <dgm:resizeHandles val="exact"/>
        </dgm:presLayoutVars>
      </dgm:prSet>
      <dgm:spPr/>
    </dgm:pt>
    <dgm:pt modelId="{8F706C0E-1AB2-4161-86CE-4B3594B6EE51}" type="pres">
      <dgm:prSet presAssocID="{620EFBB7-0769-4554-96E3-51B5B6698D5A}" presName="parentLin" presStyleCnt="0"/>
      <dgm:spPr/>
    </dgm:pt>
    <dgm:pt modelId="{428AD880-175D-49F1-A1F6-97F367C387BF}" type="pres">
      <dgm:prSet presAssocID="{620EFBB7-0769-4554-96E3-51B5B6698D5A}" presName="parentLeftMargin" presStyleLbl="node1" presStyleIdx="0" presStyleCnt="1"/>
      <dgm:spPr/>
    </dgm:pt>
    <dgm:pt modelId="{A8B898EB-38C9-408E-9FE2-CB5C874FA50A}" type="pres">
      <dgm:prSet presAssocID="{620EFBB7-0769-4554-96E3-51B5B6698D5A}" presName="parentText" presStyleLbl="node1" presStyleIdx="0" presStyleCnt="1" custScaleY="383556" custLinFactNeighborY="-4019">
        <dgm:presLayoutVars>
          <dgm:chMax val="0"/>
          <dgm:bulletEnabled val="1"/>
        </dgm:presLayoutVars>
      </dgm:prSet>
      <dgm:spPr/>
    </dgm:pt>
    <dgm:pt modelId="{010CCE66-3FB9-4F51-BDBC-33ABD28D8225}" type="pres">
      <dgm:prSet presAssocID="{620EFBB7-0769-4554-96E3-51B5B6698D5A}" presName="negativeSpace" presStyleCnt="0"/>
      <dgm:spPr/>
    </dgm:pt>
    <dgm:pt modelId="{CD67A140-C3A5-43E4-BD28-3C31B61E6EA3}" type="pres">
      <dgm:prSet presAssocID="{620EFBB7-0769-4554-96E3-51B5B6698D5A}" presName="childText" presStyleLbl="conFgAcc1" presStyleIdx="0" presStyleCnt="1">
        <dgm:presLayoutVars>
          <dgm:bulletEnabled val="1"/>
        </dgm:presLayoutVars>
      </dgm:prSet>
      <dgm:spPr/>
    </dgm:pt>
  </dgm:ptLst>
  <dgm:cxnLst>
    <dgm:cxn modelId="{39E59800-E9B0-4A2E-8FE5-B9AB41B32D63}" srcId="{620EFBB7-0769-4554-96E3-51B5B6698D5A}" destId="{483D8772-4C16-4FDF-ABA5-2FC453F6F7B2}" srcOrd="0" destOrd="0" parTransId="{5C633CD5-51F1-493A-A8E9-CCD6FEC5FBDA}" sibTransId="{BDFA807D-7D0F-4728-A381-03E44E7677A7}"/>
    <dgm:cxn modelId="{4C47BF0C-5B6B-47F0-A6B5-4894696B5CAD}" type="presOf" srcId="{620EFBB7-0769-4554-96E3-51B5B6698D5A}" destId="{A8B898EB-38C9-408E-9FE2-CB5C874FA50A}" srcOrd="1" destOrd="0" presId="urn:microsoft.com/office/officeart/2005/8/layout/list1"/>
    <dgm:cxn modelId="{705A4D11-70C2-400C-B472-274EAD641D63}" type="presOf" srcId="{456C9DA9-8359-45A3-AB56-4DF2EB1BF6F4}" destId="{CD67A140-C3A5-43E4-BD28-3C31B61E6EA3}" srcOrd="0" destOrd="6" presId="urn:microsoft.com/office/officeart/2005/8/layout/list1"/>
    <dgm:cxn modelId="{0D121918-4B30-4C6B-AF58-248B6674BB04}" type="presOf" srcId="{8CD6BA4C-BA2F-41A8-A314-5A8C5A45C0D5}" destId="{CD67A140-C3A5-43E4-BD28-3C31B61E6EA3}" srcOrd="0" destOrd="2" presId="urn:microsoft.com/office/officeart/2005/8/layout/list1"/>
    <dgm:cxn modelId="{5BF0C31A-5C10-4898-8B3E-61D09DBEA884}" srcId="{620EFBB7-0769-4554-96E3-51B5B6698D5A}" destId="{7EFE13D7-AA11-417F-9620-59BA7ABBCA54}" srcOrd="3" destOrd="0" parTransId="{651B4CDA-1A58-48BE-8719-F4897F9C1FF6}" sibTransId="{FEB9B33F-C883-42A2-AD50-FB2D9E1B6B4B}"/>
    <dgm:cxn modelId="{2A70FB25-36EC-4D42-9741-915B4A84560E}" srcId="{620EFBB7-0769-4554-96E3-51B5B6698D5A}" destId="{456C9DA9-8359-45A3-AB56-4DF2EB1BF6F4}" srcOrd="6" destOrd="0" parTransId="{9B04ADFA-481B-40B3-882D-331937369A0C}" sibTransId="{E3416572-D943-470C-9F0F-FDC5A287A46F}"/>
    <dgm:cxn modelId="{B1D79526-3E73-444C-AA22-47AD80870DB5}" srcId="{620EFBB7-0769-4554-96E3-51B5B6698D5A}" destId="{F5D642BE-6364-461E-BD9C-B7DA526D683D}" srcOrd="4" destOrd="0" parTransId="{C19175FB-8047-4938-8E74-2FBCF81B6EA8}" sibTransId="{0246AAC4-7BCE-4909-B747-3D68D131E185}"/>
    <dgm:cxn modelId="{EC246C3F-3AEE-45A5-BF1C-478D44897916}" type="presOf" srcId="{46C2C11C-377E-4D37-BC5C-5C087EBED593}" destId="{CD67A140-C3A5-43E4-BD28-3C31B61E6EA3}" srcOrd="0" destOrd="1" presId="urn:microsoft.com/office/officeart/2005/8/layout/list1"/>
    <dgm:cxn modelId="{A6C3595B-F0AA-4C05-8495-CB65171AE7E4}" type="presOf" srcId="{F5D642BE-6364-461E-BD9C-B7DA526D683D}" destId="{CD67A140-C3A5-43E4-BD28-3C31B61E6EA3}" srcOrd="0" destOrd="4" presId="urn:microsoft.com/office/officeart/2005/8/layout/list1"/>
    <dgm:cxn modelId="{BA777C5B-E79C-4AD0-B003-698546D938DB}" type="presOf" srcId="{7EFE13D7-AA11-417F-9620-59BA7ABBCA54}" destId="{CD67A140-C3A5-43E4-BD28-3C31B61E6EA3}" srcOrd="0" destOrd="3" presId="urn:microsoft.com/office/officeart/2005/8/layout/list1"/>
    <dgm:cxn modelId="{17C9D25A-BC5F-418E-9A4A-29DD9C57BD39}" srcId="{2A136A90-6B59-45AD-BBA1-85AFD032E8F8}" destId="{620EFBB7-0769-4554-96E3-51B5B6698D5A}" srcOrd="0" destOrd="0" parTransId="{B5DFE748-686E-4A08-944E-9D07F9FA6B48}" sibTransId="{FD3AFE35-532F-4AE8-BAB4-DFA3B4B611F6}"/>
    <dgm:cxn modelId="{357DC08C-33B5-4945-9B60-2EEA1D21E578}" srcId="{620EFBB7-0769-4554-96E3-51B5B6698D5A}" destId="{8CD6BA4C-BA2F-41A8-A314-5A8C5A45C0D5}" srcOrd="2" destOrd="0" parTransId="{E3530C01-A832-4DF5-BEB5-06E7393F4C93}" sibTransId="{DA652C8F-3EB7-4572-A667-6EB4BFE1B5E3}"/>
    <dgm:cxn modelId="{8028E8BF-8455-4118-B99A-A0686340C34D}" type="presOf" srcId="{2A136A90-6B59-45AD-BBA1-85AFD032E8F8}" destId="{183A34DF-AA92-49E1-8191-0CF6AD17A6AA}" srcOrd="0" destOrd="0" presId="urn:microsoft.com/office/officeart/2005/8/layout/list1"/>
    <dgm:cxn modelId="{916EF5CA-B25F-4053-B352-CD85F4E5C61E}" srcId="{620EFBB7-0769-4554-96E3-51B5B6698D5A}" destId="{7BAED463-3929-4AFF-9B78-FADFDA890B4D}" srcOrd="5" destOrd="0" parTransId="{C1A07496-3B31-49F6-BF96-5446053937C2}" sibTransId="{B2136F5F-FA03-415B-95B9-AE6454AC4546}"/>
    <dgm:cxn modelId="{DAB080D3-9720-409D-92F9-E4C628DAB5DB}" type="presOf" srcId="{620EFBB7-0769-4554-96E3-51B5B6698D5A}" destId="{428AD880-175D-49F1-A1F6-97F367C387BF}" srcOrd="0" destOrd="0" presId="urn:microsoft.com/office/officeart/2005/8/layout/list1"/>
    <dgm:cxn modelId="{A0BB17E5-6E52-4740-9D2A-03D976ED662F}" srcId="{620EFBB7-0769-4554-96E3-51B5B6698D5A}" destId="{46C2C11C-377E-4D37-BC5C-5C087EBED593}" srcOrd="1" destOrd="0" parTransId="{79D45EA3-8E23-46DE-B1B8-D93823177D97}" sibTransId="{BB420F5F-2A3E-452D-B0E9-7CFAA8FE2286}"/>
    <dgm:cxn modelId="{3643D7F3-DDBB-4F67-93DB-24714652D76D}" type="presOf" srcId="{483D8772-4C16-4FDF-ABA5-2FC453F6F7B2}" destId="{CD67A140-C3A5-43E4-BD28-3C31B61E6EA3}" srcOrd="0" destOrd="0" presId="urn:microsoft.com/office/officeart/2005/8/layout/list1"/>
    <dgm:cxn modelId="{02E729FB-F35D-4A28-A5C2-DD5EE11570FF}" type="presOf" srcId="{7BAED463-3929-4AFF-9B78-FADFDA890B4D}" destId="{CD67A140-C3A5-43E4-BD28-3C31B61E6EA3}" srcOrd="0" destOrd="5" presId="urn:microsoft.com/office/officeart/2005/8/layout/list1"/>
    <dgm:cxn modelId="{35086FED-D703-4638-98BD-FE920FA5FBDD}" type="presParOf" srcId="{183A34DF-AA92-49E1-8191-0CF6AD17A6AA}" destId="{8F706C0E-1AB2-4161-86CE-4B3594B6EE51}" srcOrd="0" destOrd="0" presId="urn:microsoft.com/office/officeart/2005/8/layout/list1"/>
    <dgm:cxn modelId="{3FD846C1-1AA1-4813-BE57-63765B60AAC5}" type="presParOf" srcId="{8F706C0E-1AB2-4161-86CE-4B3594B6EE51}" destId="{428AD880-175D-49F1-A1F6-97F367C387BF}" srcOrd="0" destOrd="0" presId="urn:microsoft.com/office/officeart/2005/8/layout/list1"/>
    <dgm:cxn modelId="{5B04AB5B-9799-43BD-8D52-7AC40E55F47A}" type="presParOf" srcId="{8F706C0E-1AB2-4161-86CE-4B3594B6EE51}" destId="{A8B898EB-38C9-408E-9FE2-CB5C874FA50A}" srcOrd="1" destOrd="0" presId="urn:microsoft.com/office/officeart/2005/8/layout/list1"/>
    <dgm:cxn modelId="{5E58D9F8-1C6A-4C88-8692-866BDA2FB234}" type="presParOf" srcId="{183A34DF-AA92-49E1-8191-0CF6AD17A6AA}" destId="{010CCE66-3FB9-4F51-BDBC-33ABD28D8225}" srcOrd="1" destOrd="0" presId="urn:microsoft.com/office/officeart/2005/8/layout/list1"/>
    <dgm:cxn modelId="{5B5BD3E0-6AA5-405C-86F6-6189D7D1BBB2}" type="presParOf" srcId="{183A34DF-AA92-49E1-8191-0CF6AD17A6AA}" destId="{CD67A140-C3A5-43E4-BD28-3C31B61E6EA3}" srcOrd="2"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2A136A90-6B59-45AD-BBA1-85AFD032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20EFBB7-0769-4554-96E3-51B5B6698D5A}">
      <dgm:prSet phldrT="[Text]" custT="1"/>
      <dgm:spPr>
        <a:solidFill>
          <a:schemeClr val="accent2"/>
        </a:solidFill>
      </dgm:spPr>
      <dgm:t>
        <a:bodyPr/>
        <a:lstStyle/>
        <a:p>
          <a:r>
            <a:rPr lang="en-US" sz="4400" baseline="0" dirty="0">
              <a:latin typeface="Tahoma" panose="020B0604030504040204" pitchFamily="34" charset="0"/>
              <a:ea typeface="Tahoma" panose="020B0604030504040204" pitchFamily="34" charset="0"/>
              <a:cs typeface="Tahoma" panose="020B0604030504040204" pitchFamily="34" charset="0"/>
            </a:rPr>
            <a:t>2</a:t>
          </a:r>
          <a:r>
            <a:rPr lang="en-US" sz="4400" baseline="30000" dirty="0">
              <a:latin typeface="Tahoma" panose="020B0604030504040204" pitchFamily="34" charset="0"/>
              <a:ea typeface="Tahoma" panose="020B0604030504040204" pitchFamily="34" charset="0"/>
              <a:cs typeface="Tahoma" panose="020B0604030504040204" pitchFamily="34" charset="0"/>
            </a:rPr>
            <a:t>nd</a:t>
          </a:r>
          <a:r>
            <a:rPr lang="en-US" sz="4400" baseline="0" dirty="0">
              <a:latin typeface="Tahoma" panose="020B0604030504040204" pitchFamily="34" charset="0"/>
              <a:ea typeface="Tahoma" panose="020B0604030504040204" pitchFamily="34" charset="0"/>
              <a:cs typeface="Tahoma" panose="020B0604030504040204" pitchFamily="34" charset="0"/>
            </a:rPr>
            <a:t> Lab Hazard</a:t>
          </a:r>
        </a:p>
      </dgm:t>
    </dgm:pt>
    <dgm:pt modelId="{B5DFE748-686E-4A08-944E-9D07F9FA6B48}" type="parTrans" cxnId="{17C9D25A-BC5F-418E-9A4A-29DD9C57BD39}">
      <dgm:prSet/>
      <dgm:spPr/>
      <dgm:t>
        <a:bodyPr/>
        <a:lstStyle/>
        <a:p>
          <a:endParaRPr lang="en-US"/>
        </a:p>
      </dgm:t>
    </dgm:pt>
    <dgm:pt modelId="{FD3AFE35-532F-4AE8-BAB4-DFA3B4B611F6}" type="sibTrans" cxnId="{17C9D25A-BC5F-418E-9A4A-29DD9C57BD39}">
      <dgm:prSet/>
      <dgm:spPr/>
      <dgm:t>
        <a:bodyPr/>
        <a:lstStyle/>
        <a:p>
          <a:endParaRPr lang="en-US"/>
        </a:p>
      </dgm:t>
    </dgm:pt>
    <dgm:pt modelId="{483D8772-4C16-4FDF-ABA5-2FC453F6F7B2}">
      <dgm:prSet phldrT="[Text]" custT="1"/>
      <dgm:spPr>
        <a:noFill/>
        <a:ln>
          <a:solidFill>
            <a:schemeClr val="accent2"/>
          </a:solidFill>
        </a:ln>
      </dgm:spPr>
      <dgm:t>
        <a:bodyPr/>
        <a:lstStyle/>
        <a:p>
          <a:r>
            <a:rPr lang="en-US" sz="3600" dirty="0">
              <a:latin typeface="Tahoma" panose="020B0604030504040204" pitchFamily="34" charset="0"/>
              <a:ea typeface="Tahoma" panose="020B0604030504040204" pitchFamily="34" charset="0"/>
              <a:cs typeface="Tahoma" panose="020B0604030504040204" pitchFamily="34" charset="0"/>
            </a:rPr>
            <a:t>Problem: Overfitting, data bias, and/or mis-application of predictive model.</a:t>
          </a:r>
        </a:p>
      </dgm:t>
    </dgm:pt>
    <dgm:pt modelId="{5C633CD5-51F1-493A-A8E9-CCD6FEC5FBDA}" type="parTrans" cxnId="{39E59800-E9B0-4A2E-8FE5-B9AB41B32D63}">
      <dgm:prSet/>
      <dgm:spPr/>
      <dgm:t>
        <a:bodyPr/>
        <a:lstStyle/>
        <a:p>
          <a:endParaRPr lang="en-US"/>
        </a:p>
      </dgm:t>
    </dgm:pt>
    <dgm:pt modelId="{BDFA807D-7D0F-4728-A381-03E44E7677A7}" type="sibTrans" cxnId="{39E59800-E9B0-4A2E-8FE5-B9AB41B32D63}">
      <dgm:prSet/>
      <dgm:spPr/>
      <dgm:t>
        <a:bodyPr/>
        <a:lstStyle/>
        <a:p>
          <a:endParaRPr lang="en-US"/>
        </a:p>
      </dgm:t>
    </dgm:pt>
    <dgm:pt modelId="{46C2C11C-377E-4D37-BC5C-5C087EBED593}">
      <dgm:prSet phldrT="[Text]" custT="1"/>
      <dgm:spPr>
        <a:noFill/>
        <a:ln>
          <a:solidFill>
            <a:schemeClr val="accent2"/>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79D45EA3-8E23-46DE-B1B8-D93823177D97}" type="parTrans" cxnId="{A0BB17E5-6E52-4740-9D2A-03D976ED662F}">
      <dgm:prSet/>
      <dgm:spPr/>
      <dgm:t>
        <a:bodyPr/>
        <a:lstStyle/>
        <a:p>
          <a:endParaRPr lang="en-US"/>
        </a:p>
      </dgm:t>
    </dgm:pt>
    <dgm:pt modelId="{BB420F5F-2A3E-452D-B0E9-7CFAA8FE2286}" type="sibTrans" cxnId="{A0BB17E5-6E52-4740-9D2A-03D976ED662F}">
      <dgm:prSet/>
      <dgm:spPr/>
      <dgm:t>
        <a:bodyPr/>
        <a:lstStyle/>
        <a:p>
          <a:endParaRPr lang="en-US"/>
        </a:p>
      </dgm:t>
    </dgm:pt>
    <dgm:pt modelId="{456C9DA9-8359-45A3-AB56-4DF2EB1BF6F4}">
      <dgm:prSet phldrT="[Text]" custT="1"/>
      <dgm:spPr>
        <a:noFill/>
        <a:ln>
          <a:solidFill>
            <a:schemeClr val="accent2"/>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9B04ADFA-481B-40B3-882D-331937369A0C}" type="parTrans" cxnId="{2A70FB25-36EC-4D42-9741-915B4A84560E}">
      <dgm:prSet/>
      <dgm:spPr/>
      <dgm:t>
        <a:bodyPr/>
        <a:lstStyle/>
        <a:p>
          <a:endParaRPr lang="en-US"/>
        </a:p>
      </dgm:t>
    </dgm:pt>
    <dgm:pt modelId="{E3416572-D943-470C-9F0F-FDC5A287A46F}" type="sibTrans" cxnId="{2A70FB25-36EC-4D42-9741-915B4A84560E}">
      <dgm:prSet/>
      <dgm:spPr/>
      <dgm:t>
        <a:bodyPr/>
        <a:lstStyle/>
        <a:p>
          <a:endParaRPr lang="en-US"/>
        </a:p>
      </dgm:t>
    </dgm:pt>
    <dgm:pt modelId="{8CD6BA4C-BA2F-41A8-A314-5A8C5A45C0D5}">
      <dgm:prSet phldrT="[Text]" custT="1"/>
      <dgm:spPr>
        <a:noFill/>
        <a:ln>
          <a:solidFill>
            <a:schemeClr val="accent2"/>
          </a:solidFill>
        </a:ln>
      </dgm:spPr>
      <dgm:t>
        <a:bodyPr/>
        <a:lstStyle/>
        <a:p>
          <a:r>
            <a:rPr lang="en-US" sz="3600" dirty="0">
              <a:latin typeface="Tahoma" panose="020B0604030504040204" pitchFamily="34" charset="0"/>
              <a:ea typeface="Tahoma" panose="020B0604030504040204" pitchFamily="34" charset="0"/>
              <a:cs typeface="Tahoma" panose="020B0604030504040204" pitchFamily="34" charset="0"/>
            </a:rPr>
            <a:t>Solution: Validation. Use out-of-sample or out-of-time validations and validate with external data if possible.</a:t>
          </a:r>
        </a:p>
      </dgm:t>
    </dgm:pt>
    <dgm:pt modelId="{E3530C01-A832-4DF5-BEB5-06E7393F4C93}" type="parTrans" cxnId="{357DC08C-33B5-4945-9B60-2EEA1D21E578}">
      <dgm:prSet/>
      <dgm:spPr/>
      <dgm:t>
        <a:bodyPr/>
        <a:lstStyle/>
        <a:p>
          <a:endParaRPr lang="en-US"/>
        </a:p>
      </dgm:t>
    </dgm:pt>
    <dgm:pt modelId="{DA652C8F-3EB7-4572-A667-6EB4BFE1B5E3}" type="sibTrans" cxnId="{357DC08C-33B5-4945-9B60-2EEA1D21E578}">
      <dgm:prSet/>
      <dgm:spPr/>
      <dgm:t>
        <a:bodyPr/>
        <a:lstStyle/>
        <a:p>
          <a:endParaRPr lang="en-US"/>
        </a:p>
      </dgm:t>
    </dgm:pt>
    <dgm:pt modelId="{183A34DF-AA92-49E1-8191-0CF6AD17A6AA}" type="pres">
      <dgm:prSet presAssocID="{2A136A90-6B59-45AD-BBA1-85AFD032E8F8}" presName="linear" presStyleCnt="0">
        <dgm:presLayoutVars>
          <dgm:dir/>
          <dgm:animLvl val="lvl"/>
          <dgm:resizeHandles val="exact"/>
        </dgm:presLayoutVars>
      </dgm:prSet>
      <dgm:spPr/>
    </dgm:pt>
    <dgm:pt modelId="{8F706C0E-1AB2-4161-86CE-4B3594B6EE51}" type="pres">
      <dgm:prSet presAssocID="{620EFBB7-0769-4554-96E3-51B5B6698D5A}" presName="parentLin" presStyleCnt="0"/>
      <dgm:spPr/>
    </dgm:pt>
    <dgm:pt modelId="{428AD880-175D-49F1-A1F6-97F367C387BF}" type="pres">
      <dgm:prSet presAssocID="{620EFBB7-0769-4554-96E3-51B5B6698D5A}" presName="parentLeftMargin" presStyleLbl="node1" presStyleIdx="0" presStyleCnt="1"/>
      <dgm:spPr/>
    </dgm:pt>
    <dgm:pt modelId="{A8B898EB-38C9-408E-9FE2-CB5C874FA50A}" type="pres">
      <dgm:prSet presAssocID="{620EFBB7-0769-4554-96E3-51B5B6698D5A}" presName="parentText" presStyleLbl="node1" presStyleIdx="0" presStyleCnt="1" custScaleY="383556" custLinFactNeighborY="-4019">
        <dgm:presLayoutVars>
          <dgm:chMax val="0"/>
          <dgm:bulletEnabled val="1"/>
        </dgm:presLayoutVars>
      </dgm:prSet>
      <dgm:spPr/>
    </dgm:pt>
    <dgm:pt modelId="{010CCE66-3FB9-4F51-BDBC-33ABD28D8225}" type="pres">
      <dgm:prSet presAssocID="{620EFBB7-0769-4554-96E3-51B5B6698D5A}" presName="negativeSpace" presStyleCnt="0"/>
      <dgm:spPr/>
    </dgm:pt>
    <dgm:pt modelId="{CD67A140-C3A5-43E4-BD28-3C31B61E6EA3}" type="pres">
      <dgm:prSet presAssocID="{620EFBB7-0769-4554-96E3-51B5B6698D5A}" presName="childText" presStyleLbl="conFgAcc1" presStyleIdx="0" presStyleCnt="1">
        <dgm:presLayoutVars>
          <dgm:bulletEnabled val="1"/>
        </dgm:presLayoutVars>
      </dgm:prSet>
      <dgm:spPr/>
    </dgm:pt>
  </dgm:ptLst>
  <dgm:cxnLst>
    <dgm:cxn modelId="{39E59800-E9B0-4A2E-8FE5-B9AB41B32D63}" srcId="{620EFBB7-0769-4554-96E3-51B5B6698D5A}" destId="{483D8772-4C16-4FDF-ABA5-2FC453F6F7B2}" srcOrd="0" destOrd="0" parTransId="{5C633CD5-51F1-493A-A8E9-CCD6FEC5FBDA}" sibTransId="{BDFA807D-7D0F-4728-A381-03E44E7677A7}"/>
    <dgm:cxn modelId="{4C47BF0C-5B6B-47F0-A6B5-4894696B5CAD}" type="presOf" srcId="{620EFBB7-0769-4554-96E3-51B5B6698D5A}" destId="{A8B898EB-38C9-408E-9FE2-CB5C874FA50A}" srcOrd="1" destOrd="0" presId="urn:microsoft.com/office/officeart/2005/8/layout/list1"/>
    <dgm:cxn modelId="{705A4D11-70C2-400C-B472-274EAD641D63}" type="presOf" srcId="{456C9DA9-8359-45A3-AB56-4DF2EB1BF6F4}" destId="{CD67A140-C3A5-43E4-BD28-3C31B61E6EA3}" srcOrd="0" destOrd="3" presId="urn:microsoft.com/office/officeart/2005/8/layout/list1"/>
    <dgm:cxn modelId="{0D121918-4B30-4C6B-AF58-248B6674BB04}" type="presOf" srcId="{8CD6BA4C-BA2F-41A8-A314-5A8C5A45C0D5}" destId="{CD67A140-C3A5-43E4-BD28-3C31B61E6EA3}" srcOrd="0" destOrd="2" presId="urn:microsoft.com/office/officeart/2005/8/layout/list1"/>
    <dgm:cxn modelId="{2A70FB25-36EC-4D42-9741-915B4A84560E}" srcId="{620EFBB7-0769-4554-96E3-51B5B6698D5A}" destId="{456C9DA9-8359-45A3-AB56-4DF2EB1BF6F4}" srcOrd="3" destOrd="0" parTransId="{9B04ADFA-481B-40B3-882D-331937369A0C}" sibTransId="{E3416572-D943-470C-9F0F-FDC5A287A46F}"/>
    <dgm:cxn modelId="{EC246C3F-3AEE-45A5-BF1C-478D44897916}" type="presOf" srcId="{46C2C11C-377E-4D37-BC5C-5C087EBED593}" destId="{CD67A140-C3A5-43E4-BD28-3C31B61E6EA3}" srcOrd="0" destOrd="1" presId="urn:microsoft.com/office/officeart/2005/8/layout/list1"/>
    <dgm:cxn modelId="{17C9D25A-BC5F-418E-9A4A-29DD9C57BD39}" srcId="{2A136A90-6B59-45AD-BBA1-85AFD032E8F8}" destId="{620EFBB7-0769-4554-96E3-51B5B6698D5A}" srcOrd="0" destOrd="0" parTransId="{B5DFE748-686E-4A08-944E-9D07F9FA6B48}" sibTransId="{FD3AFE35-532F-4AE8-BAB4-DFA3B4B611F6}"/>
    <dgm:cxn modelId="{357DC08C-33B5-4945-9B60-2EEA1D21E578}" srcId="{620EFBB7-0769-4554-96E3-51B5B6698D5A}" destId="{8CD6BA4C-BA2F-41A8-A314-5A8C5A45C0D5}" srcOrd="2" destOrd="0" parTransId="{E3530C01-A832-4DF5-BEB5-06E7393F4C93}" sibTransId="{DA652C8F-3EB7-4572-A667-6EB4BFE1B5E3}"/>
    <dgm:cxn modelId="{8028E8BF-8455-4118-B99A-A0686340C34D}" type="presOf" srcId="{2A136A90-6B59-45AD-BBA1-85AFD032E8F8}" destId="{183A34DF-AA92-49E1-8191-0CF6AD17A6AA}" srcOrd="0" destOrd="0" presId="urn:microsoft.com/office/officeart/2005/8/layout/list1"/>
    <dgm:cxn modelId="{DAB080D3-9720-409D-92F9-E4C628DAB5DB}" type="presOf" srcId="{620EFBB7-0769-4554-96E3-51B5B6698D5A}" destId="{428AD880-175D-49F1-A1F6-97F367C387BF}" srcOrd="0" destOrd="0" presId="urn:microsoft.com/office/officeart/2005/8/layout/list1"/>
    <dgm:cxn modelId="{A0BB17E5-6E52-4740-9D2A-03D976ED662F}" srcId="{620EFBB7-0769-4554-96E3-51B5B6698D5A}" destId="{46C2C11C-377E-4D37-BC5C-5C087EBED593}" srcOrd="1" destOrd="0" parTransId="{79D45EA3-8E23-46DE-B1B8-D93823177D97}" sibTransId="{BB420F5F-2A3E-452D-B0E9-7CFAA8FE2286}"/>
    <dgm:cxn modelId="{3643D7F3-DDBB-4F67-93DB-24714652D76D}" type="presOf" srcId="{483D8772-4C16-4FDF-ABA5-2FC453F6F7B2}" destId="{CD67A140-C3A5-43E4-BD28-3C31B61E6EA3}" srcOrd="0" destOrd="0" presId="urn:microsoft.com/office/officeart/2005/8/layout/list1"/>
    <dgm:cxn modelId="{35086FED-D703-4638-98BD-FE920FA5FBDD}" type="presParOf" srcId="{183A34DF-AA92-49E1-8191-0CF6AD17A6AA}" destId="{8F706C0E-1AB2-4161-86CE-4B3594B6EE51}" srcOrd="0" destOrd="0" presId="urn:microsoft.com/office/officeart/2005/8/layout/list1"/>
    <dgm:cxn modelId="{3FD846C1-1AA1-4813-BE57-63765B60AAC5}" type="presParOf" srcId="{8F706C0E-1AB2-4161-86CE-4B3594B6EE51}" destId="{428AD880-175D-49F1-A1F6-97F367C387BF}" srcOrd="0" destOrd="0" presId="urn:microsoft.com/office/officeart/2005/8/layout/list1"/>
    <dgm:cxn modelId="{5B04AB5B-9799-43BD-8D52-7AC40E55F47A}" type="presParOf" srcId="{8F706C0E-1AB2-4161-86CE-4B3594B6EE51}" destId="{A8B898EB-38C9-408E-9FE2-CB5C874FA50A}" srcOrd="1" destOrd="0" presId="urn:microsoft.com/office/officeart/2005/8/layout/list1"/>
    <dgm:cxn modelId="{5E58D9F8-1C6A-4C88-8692-866BDA2FB234}" type="presParOf" srcId="{183A34DF-AA92-49E1-8191-0CF6AD17A6AA}" destId="{010CCE66-3FB9-4F51-BDBC-33ABD28D8225}" srcOrd="1" destOrd="0" presId="urn:microsoft.com/office/officeart/2005/8/layout/list1"/>
    <dgm:cxn modelId="{5B5BD3E0-6AA5-405C-86F6-6189D7D1BBB2}" type="presParOf" srcId="{183A34DF-AA92-49E1-8191-0CF6AD17A6AA}" destId="{CD67A140-C3A5-43E4-BD28-3C31B61E6EA3}" srcOrd="2"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2A136A90-6B59-45AD-BBA1-85AFD032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20EFBB7-0769-4554-96E3-51B5B6698D5A}">
      <dgm:prSet phldrT="[Text]" custT="1"/>
      <dgm:spPr>
        <a:solidFill>
          <a:schemeClr val="accent4"/>
        </a:solidFill>
      </dgm:spPr>
      <dgm:t>
        <a:bodyPr/>
        <a:lstStyle/>
        <a:p>
          <a:r>
            <a:rPr lang="en-US" sz="4400" baseline="0" dirty="0">
              <a:latin typeface="Tahoma" panose="020B0604030504040204" pitchFamily="34" charset="0"/>
              <a:ea typeface="Tahoma" panose="020B0604030504040204" pitchFamily="34" charset="0"/>
              <a:cs typeface="Tahoma" panose="020B0604030504040204" pitchFamily="34" charset="0"/>
            </a:rPr>
            <a:t>3</a:t>
          </a:r>
          <a:r>
            <a:rPr lang="en-US" sz="4400" baseline="30000" dirty="0">
              <a:latin typeface="Tahoma" panose="020B0604030504040204" pitchFamily="34" charset="0"/>
              <a:ea typeface="Tahoma" panose="020B0604030504040204" pitchFamily="34" charset="0"/>
              <a:cs typeface="Tahoma" panose="020B0604030504040204" pitchFamily="34" charset="0"/>
            </a:rPr>
            <a:t>rd</a:t>
          </a:r>
          <a:r>
            <a:rPr lang="en-US" sz="4400" baseline="0" dirty="0">
              <a:latin typeface="Tahoma" panose="020B0604030504040204" pitchFamily="34" charset="0"/>
              <a:ea typeface="Tahoma" panose="020B0604030504040204" pitchFamily="34" charset="0"/>
              <a:cs typeface="Tahoma" panose="020B0604030504040204" pitchFamily="34" charset="0"/>
            </a:rPr>
            <a:t> Lab Hazard</a:t>
          </a:r>
        </a:p>
      </dgm:t>
    </dgm:pt>
    <dgm:pt modelId="{B5DFE748-686E-4A08-944E-9D07F9FA6B48}" type="parTrans" cxnId="{17C9D25A-BC5F-418E-9A4A-29DD9C57BD39}">
      <dgm:prSet/>
      <dgm:spPr/>
      <dgm:t>
        <a:bodyPr/>
        <a:lstStyle/>
        <a:p>
          <a:endParaRPr lang="en-US"/>
        </a:p>
      </dgm:t>
    </dgm:pt>
    <dgm:pt modelId="{FD3AFE35-532F-4AE8-BAB4-DFA3B4B611F6}" type="sibTrans" cxnId="{17C9D25A-BC5F-418E-9A4A-29DD9C57BD39}">
      <dgm:prSet/>
      <dgm:spPr/>
      <dgm:t>
        <a:bodyPr/>
        <a:lstStyle/>
        <a:p>
          <a:endParaRPr lang="en-US"/>
        </a:p>
      </dgm:t>
    </dgm:pt>
    <dgm:pt modelId="{483D8772-4C16-4FDF-ABA5-2FC453F6F7B2}">
      <dgm:prSet phldrT="[Text]" custT="1"/>
      <dgm:spPr>
        <a:noFill/>
        <a:ln>
          <a:solidFill>
            <a:schemeClr val="accent4"/>
          </a:solidFill>
        </a:ln>
      </dgm:spPr>
      <dgm:t>
        <a:bodyPr/>
        <a:lstStyle/>
        <a:p>
          <a:r>
            <a:rPr lang="en-US" sz="3600" dirty="0">
              <a:latin typeface="Tahoma" panose="020B0604030504040204" pitchFamily="34" charset="0"/>
              <a:ea typeface="Tahoma" panose="020B0604030504040204" pitchFamily="34" charset="0"/>
              <a:cs typeface="Tahoma" panose="020B0604030504040204" pitchFamily="34" charset="0"/>
            </a:rPr>
            <a:t>Problem: Releasing preliminary results or pushing to productionalize a Minimally Viable Product (MVP) causing your project to “grow legs.”</a:t>
          </a:r>
        </a:p>
      </dgm:t>
    </dgm:pt>
    <dgm:pt modelId="{5C633CD5-51F1-493A-A8E9-CCD6FEC5FBDA}" type="parTrans" cxnId="{39E59800-E9B0-4A2E-8FE5-B9AB41B32D63}">
      <dgm:prSet/>
      <dgm:spPr/>
      <dgm:t>
        <a:bodyPr/>
        <a:lstStyle/>
        <a:p>
          <a:endParaRPr lang="en-US"/>
        </a:p>
      </dgm:t>
    </dgm:pt>
    <dgm:pt modelId="{BDFA807D-7D0F-4728-A381-03E44E7677A7}" type="sibTrans" cxnId="{39E59800-E9B0-4A2E-8FE5-B9AB41B32D63}">
      <dgm:prSet/>
      <dgm:spPr/>
      <dgm:t>
        <a:bodyPr/>
        <a:lstStyle/>
        <a:p>
          <a:endParaRPr lang="en-US"/>
        </a:p>
      </dgm:t>
    </dgm:pt>
    <dgm:pt modelId="{BD9F5AA0-3CF0-45DB-A178-7E3456668BD2}">
      <dgm:prSet phldrT="[Text]" custT="1"/>
      <dgm:spPr>
        <a:noFill/>
        <a:ln>
          <a:solidFill>
            <a:schemeClr val="accent4"/>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4263E6E3-574D-45B9-ADEA-7D88607654C1}" type="parTrans" cxnId="{42D94532-1CCE-4997-B332-04A778AF445D}">
      <dgm:prSet/>
      <dgm:spPr/>
    </dgm:pt>
    <dgm:pt modelId="{664FE9A5-BCAA-47BC-AA76-F0D53D144E32}" type="sibTrans" cxnId="{42D94532-1CCE-4997-B332-04A778AF445D}">
      <dgm:prSet/>
      <dgm:spPr/>
    </dgm:pt>
    <dgm:pt modelId="{53933401-2BE5-4C90-80B2-647A77A68BF5}">
      <dgm:prSet phldrT="[Text]" custT="1"/>
      <dgm:spPr>
        <a:noFill/>
        <a:ln>
          <a:solidFill>
            <a:schemeClr val="accent4"/>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1A9F45F0-902B-4818-ABF2-59043D35DF0F}" type="parTrans" cxnId="{B845EA7F-D7B4-446E-9B8C-464F0D5D124E}">
      <dgm:prSet/>
      <dgm:spPr/>
    </dgm:pt>
    <dgm:pt modelId="{713E0C1E-D068-42E5-83D7-364D0266312B}" type="sibTrans" cxnId="{B845EA7F-D7B4-446E-9B8C-464F0D5D124E}">
      <dgm:prSet/>
      <dgm:spPr/>
    </dgm:pt>
    <dgm:pt modelId="{E60D04E6-462D-4357-9478-5E721816B36E}">
      <dgm:prSet phldrT="[Text]" custT="1"/>
      <dgm:spPr>
        <a:noFill/>
        <a:ln>
          <a:solidFill>
            <a:schemeClr val="accent4"/>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C5F89F60-EDB3-4336-A0C8-84FBB8A1576B}" type="parTrans" cxnId="{1A1A12F1-2B9F-4233-AA41-AA54FE92C833}">
      <dgm:prSet/>
      <dgm:spPr/>
    </dgm:pt>
    <dgm:pt modelId="{4EDDF909-44E8-4895-BB79-C5700A847727}" type="sibTrans" cxnId="{1A1A12F1-2B9F-4233-AA41-AA54FE92C833}">
      <dgm:prSet/>
      <dgm:spPr/>
    </dgm:pt>
    <dgm:pt modelId="{63BC75AE-F5E6-48C6-852A-D0B57BEC2FA9}">
      <dgm:prSet phldrT="[Text]" custT="1"/>
      <dgm:spPr>
        <a:noFill/>
        <a:ln>
          <a:solidFill>
            <a:schemeClr val="accent4"/>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C371FF38-7F9A-4763-A43C-4482A675FD4D}" type="parTrans" cxnId="{A1CAB682-6432-4067-8B8F-3E2F20486F78}">
      <dgm:prSet/>
      <dgm:spPr/>
    </dgm:pt>
    <dgm:pt modelId="{0CDBE8B2-A0C2-4970-883B-C3285A947233}" type="sibTrans" cxnId="{A1CAB682-6432-4067-8B8F-3E2F20486F78}">
      <dgm:prSet/>
      <dgm:spPr/>
    </dgm:pt>
    <dgm:pt modelId="{183A34DF-AA92-49E1-8191-0CF6AD17A6AA}" type="pres">
      <dgm:prSet presAssocID="{2A136A90-6B59-45AD-BBA1-85AFD032E8F8}" presName="linear" presStyleCnt="0">
        <dgm:presLayoutVars>
          <dgm:dir/>
          <dgm:animLvl val="lvl"/>
          <dgm:resizeHandles val="exact"/>
        </dgm:presLayoutVars>
      </dgm:prSet>
      <dgm:spPr/>
    </dgm:pt>
    <dgm:pt modelId="{8F706C0E-1AB2-4161-86CE-4B3594B6EE51}" type="pres">
      <dgm:prSet presAssocID="{620EFBB7-0769-4554-96E3-51B5B6698D5A}" presName="parentLin" presStyleCnt="0"/>
      <dgm:spPr/>
    </dgm:pt>
    <dgm:pt modelId="{428AD880-175D-49F1-A1F6-97F367C387BF}" type="pres">
      <dgm:prSet presAssocID="{620EFBB7-0769-4554-96E3-51B5B6698D5A}" presName="parentLeftMargin" presStyleLbl="node1" presStyleIdx="0" presStyleCnt="1"/>
      <dgm:spPr/>
    </dgm:pt>
    <dgm:pt modelId="{A8B898EB-38C9-408E-9FE2-CB5C874FA50A}" type="pres">
      <dgm:prSet presAssocID="{620EFBB7-0769-4554-96E3-51B5B6698D5A}" presName="parentText" presStyleLbl="node1" presStyleIdx="0" presStyleCnt="1" custScaleY="208627" custLinFactNeighborY="-4019">
        <dgm:presLayoutVars>
          <dgm:chMax val="0"/>
          <dgm:bulletEnabled val="1"/>
        </dgm:presLayoutVars>
      </dgm:prSet>
      <dgm:spPr/>
    </dgm:pt>
    <dgm:pt modelId="{010CCE66-3FB9-4F51-BDBC-33ABD28D8225}" type="pres">
      <dgm:prSet presAssocID="{620EFBB7-0769-4554-96E3-51B5B6698D5A}" presName="negativeSpace" presStyleCnt="0"/>
      <dgm:spPr/>
    </dgm:pt>
    <dgm:pt modelId="{CD67A140-C3A5-43E4-BD28-3C31B61E6EA3}" type="pres">
      <dgm:prSet presAssocID="{620EFBB7-0769-4554-96E3-51B5B6698D5A}" presName="childText" presStyleLbl="conFgAcc1" presStyleIdx="0" presStyleCnt="1">
        <dgm:presLayoutVars>
          <dgm:bulletEnabled val="1"/>
        </dgm:presLayoutVars>
      </dgm:prSet>
      <dgm:spPr/>
    </dgm:pt>
  </dgm:ptLst>
  <dgm:cxnLst>
    <dgm:cxn modelId="{39E59800-E9B0-4A2E-8FE5-B9AB41B32D63}" srcId="{620EFBB7-0769-4554-96E3-51B5B6698D5A}" destId="{483D8772-4C16-4FDF-ABA5-2FC453F6F7B2}" srcOrd="0" destOrd="0" parTransId="{5C633CD5-51F1-493A-A8E9-CCD6FEC5FBDA}" sibTransId="{BDFA807D-7D0F-4728-A381-03E44E7677A7}"/>
    <dgm:cxn modelId="{4C47BF0C-5B6B-47F0-A6B5-4894696B5CAD}" type="presOf" srcId="{620EFBB7-0769-4554-96E3-51B5B6698D5A}" destId="{A8B898EB-38C9-408E-9FE2-CB5C874FA50A}" srcOrd="1" destOrd="0" presId="urn:microsoft.com/office/officeart/2005/8/layout/list1"/>
    <dgm:cxn modelId="{285E3910-1F26-4C38-A2C0-DD41B31FE9A9}" type="presOf" srcId="{53933401-2BE5-4C90-80B2-647A77A68BF5}" destId="{CD67A140-C3A5-43E4-BD28-3C31B61E6EA3}" srcOrd="0" destOrd="2" presId="urn:microsoft.com/office/officeart/2005/8/layout/list1"/>
    <dgm:cxn modelId="{42D94532-1CCE-4997-B332-04A778AF445D}" srcId="{620EFBB7-0769-4554-96E3-51B5B6698D5A}" destId="{BD9F5AA0-3CF0-45DB-A178-7E3456668BD2}" srcOrd="1" destOrd="0" parTransId="{4263E6E3-574D-45B9-ADEA-7D88607654C1}" sibTransId="{664FE9A5-BCAA-47BC-AA76-F0D53D144E32}"/>
    <dgm:cxn modelId="{17C9D25A-BC5F-418E-9A4A-29DD9C57BD39}" srcId="{2A136A90-6B59-45AD-BBA1-85AFD032E8F8}" destId="{620EFBB7-0769-4554-96E3-51B5B6698D5A}" srcOrd="0" destOrd="0" parTransId="{B5DFE748-686E-4A08-944E-9D07F9FA6B48}" sibTransId="{FD3AFE35-532F-4AE8-BAB4-DFA3B4B611F6}"/>
    <dgm:cxn modelId="{B845EA7F-D7B4-446E-9B8C-464F0D5D124E}" srcId="{620EFBB7-0769-4554-96E3-51B5B6698D5A}" destId="{53933401-2BE5-4C90-80B2-647A77A68BF5}" srcOrd="2" destOrd="0" parTransId="{1A9F45F0-902B-4818-ABF2-59043D35DF0F}" sibTransId="{713E0C1E-D068-42E5-83D7-364D0266312B}"/>
    <dgm:cxn modelId="{A1CAB682-6432-4067-8B8F-3E2F20486F78}" srcId="{620EFBB7-0769-4554-96E3-51B5B6698D5A}" destId="{63BC75AE-F5E6-48C6-852A-D0B57BEC2FA9}" srcOrd="4" destOrd="0" parTransId="{C371FF38-7F9A-4763-A43C-4482A675FD4D}" sibTransId="{0CDBE8B2-A0C2-4970-883B-C3285A947233}"/>
    <dgm:cxn modelId="{A031E8B3-A376-4150-A504-DE276E7C2B3D}" type="presOf" srcId="{63BC75AE-F5E6-48C6-852A-D0B57BEC2FA9}" destId="{CD67A140-C3A5-43E4-BD28-3C31B61E6EA3}" srcOrd="0" destOrd="4" presId="urn:microsoft.com/office/officeart/2005/8/layout/list1"/>
    <dgm:cxn modelId="{8028E8BF-8455-4118-B99A-A0686340C34D}" type="presOf" srcId="{2A136A90-6B59-45AD-BBA1-85AFD032E8F8}" destId="{183A34DF-AA92-49E1-8191-0CF6AD17A6AA}" srcOrd="0" destOrd="0" presId="urn:microsoft.com/office/officeart/2005/8/layout/list1"/>
    <dgm:cxn modelId="{DAB080D3-9720-409D-92F9-E4C628DAB5DB}" type="presOf" srcId="{620EFBB7-0769-4554-96E3-51B5B6698D5A}" destId="{428AD880-175D-49F1-A1F6-97F367C387BF}" srcOrd="0" destOrd="0" presId="urn:microsoft.com/office/officeart/2005/8/layout/list1"/>
    <dgm:cxn modelId="{592D59D7-CECA-45DE-ACB3-0C7C1A1494E1}" type="presOf" srcId="{BD9F5AA0-3CF0-45DB-A178-7E3456668BD2}" destId="{CD67A140-C3A5-43E4-BD28-3C31B61E6EA3}" srcOrd="0" destOrd="1" presId="urn:microsoft.com/office/officeart/2005/8/layout/list1"/>
    <dgm:cxn modelId="{A3F629E1-B0C6-45AB-BE97-6D9F6A8C5C16}" type="presOf" srcId="{E60D04E6-462D-4357-9478-5E721816B36E}" destId="{CD67A140-C3A5-43E4-BD28-3C31B61E6EA3}" srcOrd="0" destOrd="3" presId="urn:microsoft.com/office/officeart/2005/8/layout/list1"/>
    <dgm:cxn modelId="{1A1A12F1-2B9F-4233-AA41-AA54FE92C833}" srcId="{620EFBB7-0769-4554-96E3-51B5B6698D5A}" destId="{E60D04E6-462D-4357-9478-5E721816B36E}" srcOrd="3" destOrd="0" parTransId="{C5F89F60-EDB3-4336-A0C8-84FBB8A1576B}" sibTransId="{4EDDF909-44E8-4895-BB79-C5700A847727}"/>
    <dgm:cxn modelId="{3643D7F3-DDBB-4F67-93DB-24714652D76D}" type="presOf" srcId="{483D8772-4C16-4FDF-ABA5-2FC453F6F7B2}" destId="{CD67A140-C3A5-43E4-BD28-3C31B61E6EA3}" srcOrd="0" destOrd="0" presId="urn:microsoft.com/office/officeart/2005/8/layout/list1"/>
    <dgm:cxn modelId="{35086FED-D703-4638-98BD-FE920FA5FBDD}" type="presParOf" srcId="{183A34DF-AA92-49E1-8191-0CF6AD17A6AA}" destId="{8F706C0E-1AB2-4161-86CE-4B3594B6EE51}" srcOrd="0" destOrd="0" presId="urn:microsoft.com/office/officeart/2005/8/layout/list1"/>
    <dgm:cxn modelId="{3FD846C1-1AA1-4813-BE57-63765B60AAC5}" type="presParOf" srcId="{8F706C0E-1AB2-4161-86CE-4B3594B6EE51}" destId="{428AD880-175D-49F1-A1F6-97F367C387BF}" srcOrd="0" destOrd="0" presId="urn:microsoft.com/office/officeart/2005/8/layout/list1"/>
    <dgm:cxn modelId="{5B04AB5B-9799-43BD-8D52-7AC40E55F47A}" type="presParOf" srcId="{8F706C0E-1AB2-4161-86CE-4B3594B6EE51}" destId="{A8B898EB-38C9-408E-9FE2-CB5C874FA50A}" srcOrd="1" destOrd="0" presId="urn:microsoft.com/office/officeart/2005/8/layout/list1"/>
    <dgm:cxn modelId="{5E58D9F8-1C6A-4C88-8692-866BDA2FB234}" type="presParOf" srcId="{183A34DF-AA92-49E1-8191-0CF6AD17A6AA}" destId="{010CCE66-3FB9-4F51-BDBC-33ABD28D8225}" srcOrd="1" destOrd="0" presId="urn:microsoft.com/office/officeart/2005/8/layout/list1"/>
    <dgm:cxn modelId="{5B5BD3E0-6AA5-405C-86F6-6189D7D1BBB2}" type="presParOf" srcId="{183A34DF-AA92-49E1-8191-0CF6AD17A6AA}" destId="{CD67A140-C3A5-43E4-BD28-3C31B61E6EA3}" srcOrd="2"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2A136A90-6B59-45AD-BBA1-85AFD032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20EFBB7-0769-4554-96E3-51B5B6698D5A}">
      <dgm:prSet phldrT="[Text]" custT="1"/>
      <dgm:spPr>
        <a:solidFill>
          <a:schemeClr val="accent4"/>
        </a:solidFill>
      </dgm:spPr>
      <dgm:t>
        <a:bodyPr/>
        <a:lstStyle/>
        <a:p>
          <a:r>
            <a:rPr lang="en-US" sz="4400" baseline="0" dirty="0">
              <a:latin typeface="Tahoma" panose="020B0604030504040204" pitchFamily="34" charset="0"/>
              <a:ea typeface="Tahoma" panose="020B0604030504040204" pitchFamily="34" charset="0"/>
              <a:cs typeface="Tahoma" panose="020B0604030504040204" pitchFamily="34" charset="0"/>
            </a:rPr>
            <a:t>3</a:t>
          </a:r>
          <a:r>
            <a:rPr lang="en-US" sz="4400" baseline="30000" dirty="0">
              <a:latin typeface="Tahoma" panose="020B0604030504040204" pitchFamily="34" charset="0"/>
              <a:ea typeface="Tahoma" panose="020B0604030504040204" pitchFamily="34" charset="0"/>
              <a:cs typeface="Tahoma" panose="020B0604030504040204" pitchFamily="34" charset="0"/>
            </a:rPr>
            <a:t>rd</a:t>
          </a:r>
          <a:r>
            <a:rPr lang="en-US" sz="4400" baseline="0" dirty="0">
              <a:latin typeface="Tahoma" panose="020B0604030504040204" pitchFamily="34" charset="0"/>
              <a:ea typeface="Tahoma" panose="020B0604030504040204" pitchFamily="34" charset="0"/>
              <a:cs typeface="Tahoma" panose="020B0604030504040204" pitchFamily="34" charset="0"/>
            </a:rPr>
            <a:t> Lab Hazard</a:t>
          </a:r>
        </a:p>
      </dgm:t>
    </dgm:pt>
    <dgm:pt modelId="{B5DFE748-686E-4A08-944E-9D07F9FA6B48}" type="parTrans" cxnId="{17C9D25A-BC5F-418E-9A4A-29DD9C57BD39}">
      <dgm:prSet/>
      <dgm:spPr/>
      <dgm:t>
        <a:bodyPr/>
        <a:lstStyle/>
        <a:p>
          <a:endParaRPr lang="en-US"/>
        </a:p>
      </dgm:t>
    </dgm:pt>
    <dgm:pt modelId="{FD3AFE35-532F-4AE8-BAB4-DFA3B4B611F6}" type="sibTrans" cxnId="{17C9D25A-BC5F-418E-9A4A-29DD9C57BD39}">
      <dgm:prSet/>
      <dgm:spPr/>
      <dgm:t>
        <a:bodyPr/>
        <a:lstStyle/>
        <a:p>
          <a:endParaRPr lang="en-US"/>
        </a:p>
      </dgm:t>
    </dgm:pt>
    <dgm:pt modelId="{483D8772-4C16-4FDF-ABA5-2FC453F6F7B2}">
      <dgm:prSet phldrT="[Text]" custT="1"/>
      <dgm:spPr>
        <a:noFill/>
        <a:ln>
          <a:solidFill>
            <a:schemeClr val="accent4"/>
          </a:solidFill>
        </a:ln>
      </dgm:spPr>
      <dgm:t>
        <a:bodyPr/>
        <a:lstStyle/>
        <a:p>
          <a:r>
            <a:rPr lang="en-US" sz="3600" dirty="0">
              <a:latin typeface="Tahoma" panose="020B0604030504040204" pitchFamily="34" charset="0"/>
              <a:ea typeface="Tahoma" panose="020B0604030504040204" pitchFamily="34" charset="0"/>
              <a:cs typeface="Tahoma" panose="020B0604030504040204" pitchFamily="34" charset="0"/>
            </a:rPr>
            <a:t>Problem: Releasing preliminary results or pushing to productionalize a Minimally Viable Product (MVP) causing your project to “grow legs.”</a:t>
          </a:r>
        </a:p>
      </dgm:t>
    </dgm:pt>
    <dgm:pt modelId="{5C633CD5-51F1-493A-A8E9-CCD6FEC5FBDA}" type="parTrans" cxnId="{39E59800-E9B0-4A2E-8FE5-B9AB41B32D63}">
      <dgm:prSet/>
      <dgm:spPr/>
      <dgm:t>
        <a:bodyPr/>
        <a:lstStyle/>
        <a:p>
          <a:endParaRPr lang="en-US"/>
        </a:p>
      </dgm:t>
    </dgm:pt>
    <dgm:pt modelId="{BDFA807D-7D0F-4728-A381-03E44E7677A7}" type="sibTrans" cxnId="{39E59800-E9B0-4A2E-8FE5-B9AB41B32D63}">
      <dgm:prSet/>
      <dgm:spPr/>
      <dgm:t>
        <a:bodyPr/>
        <a:lstStyle/>
        <a:p>
          <a:endParaRPr lang="en-US"/>
        </a:p>
      </dgm:t>
    </dgm:pt>
    <dgm:pt modelId="{456C9DA9-8359-45A3-AB56-4DF2EB1BF6F4}">
      <dgm:prSet phldrT="[Text]" custT="1"/>
      <dgm:spPr>
        <a:noFill/>
        <a:ln>
          <a:solidFill>
            <a:schemeClr val="accent4"/>
          </a:solidFill>
        </a:ln>
      </dgm:spPr>
      <dgm:t>
        <a:bodyPr/>
        <a:lstStyle/>
        <a:p>
          <a:r>
            <a:rPr lang="en-US" sz="3600" dirty="0">
              <a:latin typeface="Tahoma" panose="020B0604030504040204" pitchFamily="34" charset="0"/>
              <a:ea typeface="Tahoma" panose="020B0604030504040204" pitchFamily="34" charset="0"/>
              <a:cs typeface="Tahoma" panose="020B0604030504040204" pitchFamily="34" charset="0"/>
            </a:rPr>
            <a:t>Solution: Never productionalize an MVP and have clear review procedures in place.</a:t>
          </a:r>
        </a:p>
      </dgm:t>
    </dgm:pt>
    <dgm:pt modelId="{9B04ADFA-481B-40B3-882D-331937369A0C}" type="parTrans" cxnId="{2A70FB25-36EC-4D42-9741-915B4A84560E}">
      <dgm:prSet/>
      <dgm:spPr/>
      <dgm:t>
        <a:bodyPr/>
        <a:lstStyle/>
        <a:p>
          <a:endParaRPr lang="en-US"/>
        </a:p>
      </dgm:t>
    </dgm:pt>
    <dgm:pt modelId="{E3416572-D943-470C-9F0F-FDC5A287A46F}" type="sibTrans" cxnId="{2A70FB25-36EC-4D42-9741-915B4A84560E}">
      <dgm:prSet/>
      <dgm:spPr/>
      <dgm:t>
        <a:bodyPr/>
        <a:lstStyle/>
        <a:p>
          <a:endParaRPr lang="en-US"/>
        </a:p>
      </dgm:t>
    </dgm:pt>
    <dgm:pt modelId="{47C7E448-7B4B-4748-821D-E6126818AA6B}">
      <dgm:prSet phldrT="[Text]" custT="1"/>
      <dgm:spPr>
        <a:noFill/>
        <a:ln>
          <a:solidFill>
            <a:schemeClr val="accent4"/>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0DA6CD2B-810D-4BFB-99C5-6C2ADDCE4E11}" type="parTrans" cxnId="{42EF107D-B120-41EC-B544-B8A5F2EEC983}">
      <dgm:prSet/>
      <dgm:spPr/>
    </dgm:pt>
    <dgm:pt modelId="{C69ED3CD-83A2-49A0-BB36-4118FCA05E1E}" type="sibTrans" cxnId="{42EF107D-B120-41EC-B544-B8A5F2EEC983}">
      <dgm:prSet/>
      <dgm:spPr/>
    </dgm:pt>
    <dgm:pt modelId="{183A34DF-AA92-49E1-8191-0CF6AD17A6AA}" type="pres">
      <dgm:prSet presAssocID="{2A136A90-6B59-45AD-BBA1-85AFD032E8F8}" presName="linear" presStyleCnt="0">
        <dgm:presLayoutVars>
          <dgm:dir/>
          <dgm:animLvl val="lvl"/>
          <dgm:resizeHandles val="exact"/>
        </dgm:presLayoutVars>
      </dgm:prSet>
      <dgm:spPr/>
    </dgm:pt>
    <dgm:pt modelId="{8F706C0E-1AB2-4161-86CE-4B3594B6EE51}" type="pres">
      <dgm:prSet presAssocID="{620EFBB7-0769-4554-96E3-51B5B6698D5A}" presName="parentLin" presStyleCnt="0"/>
      <dgm:spPr/>
    </dgm:pt>
    <dgm:pt modelId="{428AD880-175D-49F1-A1F6-97F367C387BF}" type="pres">
      <dgm:prSet presAssocID="{620EFBB7-0769-4554-96E3-51B5B6698D5A}" presName="parentLeftMargin" presStyleLbl="node1" presStyleIdx="0" presStyleCnt="1"/>
      <dgm:spPr/>
    </dgm:pt>
    <dgm:pt modelId="{A8B898EB-38C9-408E-9FE2-CB5C874FA50A}" type="pres">
      <dgm:prSet presAssocID="{620EFBB7-0769-4554-96E3-51B5B6698D5A}" presName="parentText" presStyleLbl="node1" presStyleIdx="0" presStyleCnt="1" custScaleY="208627" custLinFactNeighborY="-4019">
        <dgm:presLayoutVars>
          <dgm:chMax val="0"/>
          <dgm:bulletEnabled val="1"/>
        </dgm:presLayoutVars>
      </dgm:prSet>
      <dgm:spPr/>
    </dgm:pt>
    <dgm:pt modelId="{010CCE66-3FB9-4F51-BDBC-33ABD28D8225}" type="pres">
      <dgm:prSet presAssocID="{620EFBB7-0769-4554-96E3-51B5B6698D5A}" presName="negativeSpace" presStyleCnt="0"/>
      <dgm:spPr/>
    </dgm:pt>
    <dgm:pt modelId="{CD67A140-C3A5-43E4-BD28-3C31B61E6EA3}" type="pres">
      <dgm:prSet presAssocID="{620EFBB7-0769-4554-96E3-51B5B6698D5A}" presName="childText" presStyleLbl="conFgAcc1" presStyleIdx="0" presStyleCnt="1">
        <dgm:presLayoutVars>
          <dgm:bulletEnabled val="1"/>
        </dgm:presLayoutVars>
      </dgm:prSet>
      <dgm:spPr/>
    </dgm:pt>
  </dgm:ptLst>
  <dgm:cxnLst>
    <dgm:cxn modelId="{39E59800-E9B0-4A2E-8FE5-B9AB41B32D63}" srcId="{620EFBB7-0769-4554-96E3-51B5B6698D5A}" destId="{483D8772-4C16-4FDF-ABA5-2FC453F6F7B2}" srcOrd="0" destOrd="0" parTransId="{5C633CD5-51F1-493A-A8E9-CCD6FEC5FBDA}" sibTransId="{BDFA807D-7D0F-4728-A381-03E44E7677A7}"/>
    <dgm:cxn modelId="{4C47BF0C-5B6B-47F0-A6B5-4894696B5CAD}" type="presOf" srcId="{620EFBB7-0769-4554-96E3-51B5B6698D5A}" destId="{A8B898EB-38C9-408E-9FE2-CB5C874FA50A}" srcOrd="1" destOrd="0" presId="urn:microsoft.com/office/officeart/2005/8/layout/list1"/>
    <dgm:cxn modelId="{705A4D11-70C2-400C-B472-274EAD641D63}" type="presOf" srcId="{456C9DA9-8359-45A3-AB56-4DF2EB1BF6F4}" destId="{CD67A140-C3A5-43E4-BD28-3C31B61E6EA3}" srcOrd="0" destOrd="2" presId="urn:microsoft.com/office/officeart/2005/8/layout/list1"/>
    <dgm:cxn modelId="{2A70FB25-36EC-4D42-9741-915B4A84560E}" srcId="{620EFBB7-0769-4554-96E3-51B5B6698D5A}" destId="{456C9DA9-8359-45A3-AB56-4DF2EB1BF6F4}" srcOrd="2" destOrd="0" parTransId="{9B04ADFA-481B-40B3-882D-331937369A0C}" sibTransId="{E3416572-D943-470C-9F0F-FDC5A287A46F}"/>
    <dgm:cxn modelId="{17C9D25A-BC5F-418E-9A4A-29DD9C57BD39}" srcId="{2A136A90-6B59-45AD-BBA1-85AFD032E8F8}" destId="{620EFBB7-0769-4554-96E3-51B5B6698D5A}" srcOrd="0" destOrd="0" parTransId="{B5DFE748-686E-4A08-944E-9D07F9FA6B48}" sibTransId="{FD3AFE35-532F-4AE8-BAB4-DFA3B4B611F6}"/>
    <dgm:cxn modelId="{42EF107D-B120-41EC-B544-B8A5F2EEC983}" srcId="{620EFBB7-0769-4554-96E3-51B5B6698D5A}" destId="{47C7E448-7B4B-4748-821D-E6126818AA6B}" srcOrd="1" destOrd="0" parTransId="{0DA6CD2B-810D-4BFB-99C5-6C2ADDCE4E11}" sibTransId="{C69ED3CD-83A2-49A0-BB36-4118FCA05E1E}"/>
    <dgm:cxn modelId="{8028E8BF-8455-4118-B99A-A0686340C34D}" type="presOf" srcId="{2A136A90-6B59-45AD-BBA1-85AFD032E8F8}" destId="{183A34DF-AA92-49E1-8191-0CF6AD17A6AA}" srcOrd="0" destOrd="0" presId="urn:microsoft.com/office/officeart/2005/8/layout/list1"/>
    <dgm:cxn modelId="{DAB080D3-9720-409D-92F9-E4C628DAB5DB}" type="presOf" srcId="{620EFBB7-0769-4554-96E3-51B5B6698D5A}" destId="{428AD880-175D-49F1-A1F6-97F367C387BF}" srcOrd="0" destOrd="0" presId="urn:microsoft.com/office/officeart/2005/8/layout/list1"/>
    <dgm:cxn modelId="{D4C00ED8-5F12-4582-9F3B-F8BE970E99D7}" type="presOf" srcId="{47C7E448-7B4B-4748-821D-E6126818AA6B}" destId="{CD67A140-C3A5-43E4-BD28-3C31B61E6EA3}" srcOrd="0" destOrd="1" presId="urn:microsoft.com/office/officeart/2005/8/layout/list1"/>
    <dgm:cxn modelId="{3643D7F3-DDBB-4F67-93DB-24714652D76D}" type="presOf" srcId="{483D8772-4C16-4FDF-ABA5-2FC453F6F7B2}" destId="{CD67A140-C3A5-43E4-BD28-3C31B61E6EA3}" srcOrd="0" destOrd="0" presId="urn:microsoft.com/office/officeart/2005/8/layout/list1"/>
    <dgm:cxn modelId="{35086FED-D703-4638-98BD-FE920FA5FBDD}" type="presParOf" srcId="{183A34DF-AA92-49E1-8191-0CF6AD17A6AA}" destId="{8F706C0E-1AB2-4161-86CE-4B3594B6EE51}" srcOrd="0" destOrd="0" presId="urn:microsoft.com/office/officeart/2005/8/layout/list1"/>
    <dgm:cxn modelId="{3FD846C1-1AA1-4813-BE57-63765B60AAC5}" type="presParOf" srcId="{8F706C0E-1AB2-4161-86CE-4B3594B6EE51}" destId="{428AD880-175D-49F1-A1F6-97F367C387BF}" srcOrd="0" destOrd="0" presId="urn:microsoft.com/office/officeart/2005/8/layout/list1"/>
    <dgm:cxn modelId="{5B04AB5B-9799-43BD-8D52-7AC40E55F47A}" type="presParOf" srcId="{8F706C0E-1AB2-4161-86CE-4B3594B6EE51}" destId="{A8B898EB-38C9-408E-9FE2-CB5C874FA50A}" srcOrd="1" destOrd="0" presId="urn:microsoft.com/office/officeart/2005/8/layout/list1"/>
    <dgm:cxn modelId="{5E58D9F8-1C6A-4C88-8692-866BDA2FB234}" type="presParOf" srcId="{183A34DF-AA92-49E1-8191-0CF6AD17A6AA}" destId="{010CCE66-3FB9-4F51-BDBC-33ABD28D8225}" srcOrd="1" destOrd="0" presId="urn:microsoft.com/office/officeart/2005/8/layout/list1"/>
    <dgm:cxn modelId="{5B5BD3E0-6AA5-405C-86F6-6189D7D1BBB2}" type="presParOf" srcId="{183A34DF-AA92-49E1-8191-0CF6AD17A6AA}" destId="{CD67A140-C3A5-43E4-BD28-3C31B61E6EA3}" srcOrd="2"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2A136A90-6B59-45AD-BBA1-85AFD032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20EFBB7-0769-4554-96E3-51B5B6698D5A}">
      <dgm:prSet phldrT="[Text]" custT="1"/>
      <dgm:spPr>
        <a:solidFill>
          <a:schemeClr val="accent6"/>
        </a:solidFill>
        <a:ln>
          <a:noFill/>
        </a:ln>
      </dgm:spPr>
      <dgm:t>
        <a:bodyPr/>
        <a:lstStyle/>
        <a:p>
          <a:r>
            <a:rPr lang="en-US" sz="4400" baseline="0" dirty="0">
              <a:latin typeface="Tahoma" panose="020B0604030504040204" pitchFamily="34" charset="0"/>
              <a:ea typeface="Tahoma" panose="020B0604030504040204" pitchFamily="34" charset="0"/>
              <a:cs typeface="Tahoma" panose="020B0604030504040204" pitchFamily="34" charset="0"/>
            </a:rPr>
            <a:t>4</a:t>
          </a:r>
          <a:r>
            <a:rPr lang="en-US" sz="4400" baseline="30000" dirty="0">
              <a:latin typeface="Tahoma" panose="020B0604030504040204" pitchFamily="34" charset="0"/>
              <a:ea typeface="Tahoma" panose="020B0604030504040204" pitchFamily="34" charset="0"/>
              <a:cs typeface="Tahoma" panose="020B0604030504040204" pitchFamily="34" charset="0"/>
            </a:rPr>
            <a:t>th</a:t>
          </a:r>
          <a:r>
            <a:rPr lang="en-US" sz="4400" baseline="0" dirty="0">
              <a:latin typeface="Tahoma" panose="020B0604030504040204" pitchFamily="34" charset="0"/>
              <a:ea typeface="Tahoma" panose="020B0604030504040204" pitchFamily="34" charset="0"/>
              <a:cs typeface="Tahoma" panose="020B0604030504040204" pitchFamily="34" charset="0"/>
            </a:rPr>
            <a:t> Lab Hazard</a:t>
          </a:r>
        </a:p>
      </dgm:t>
    </dgm:pt>
    <dgm:pt modelId="{B5DFE748-686E-4A08-944E-9D07F9FA6B48}" type="parTrans" cxnId="{17C9D25A-BC5F-418E-9A4A-29DD9C57BD39}">
      <dgm:prSet/>
      <dgm:spPr/>
      <dgm:t>
        <a:bodyPr/>
        <a:lstStyle/>
        <a:p>
          <a:endParaRPr lang="en-US"/>
        </a:p>
      </dgm:t>
    </dgm:pt>
    <dgm:pt modelId="{FD3AFE35-532F-4AE8-BAB4-DFA3B4B611F6}" type="sibTrans" cxnId="{17C9D25A-BC5F-418E-9A4A-29DD9C57BD39}">
      <dgm:prSet/>
      <dgm:spPr/>
      <dgm:t>
        <a:bodyPr/>
        <a:lstStyle/>
        <a:p>
          <a:endParaRPr lang="en-US"/>
        </a:p>
      </dgm:t>
    </dgm:pt>
    <dgm:pt modelId="{483D8772-4C16-4FDF-ABA5-2FC453F6F7B2}">
      <dgm:prSet phldrT="[Text]" custT="1"/>
      <dgm:spPr>
        <a:noFill/>
        <a:ln>
          <a:solidFill>
            <a:schemeClr val="accent6"/>
          </a:solidFill>
        </a:ln>
      </dgm:spPr>
      <dgm:t>
        <a:bodyPr/>
        <a:lstStyle/>
        <a:p>
          <a:r>
            <a:rPr lang="en-US" sz="3600" dirty="0">
              <a:latin typeface="Tahoma" panose="020B0604030504040204" pitchFamily="34" charset="0"/>
              <a:ea typeface="Tahoma" panose="020B0604030504040204" pitchFamily="34" charset="0"/>
              <a:cs typeface="Tahoma" panose="020B0604030504040204" pitchFamily="34" charset="0"/>
            </a:rPr>
            <a:t>Problem: A large portion of published studies rely too heavily on p-values which results in publication bias.</a:t>
          </a:r>
        </a:p>
      </dgm:t>
    </dgm:pt>
    <dgm:pt modelId="{5C633CD5-51F1-493A-A8E9-CCD6FEC5FBDA}" type="parTrans" cxnId="{39E59800-E9B0-4A2E-8FE5-B9AB41B32D63}">
      <dgm:prSet/>
      <dgm:spPr/>
      <dgm:t>
        <a:bodyPr/>
        <a:lstStyle/>
        <a:p>
          <a:endParaRPr lang="en-US"/>
        </a:p>
      </dgm:t>
    </dgm:pt>
    <dgm:pt modelId="{BDFA807D-7D0F-4728-A381-03E44E7677A7}" type="sibTrans" cxnId="{39E59800-E9B0-4A2E-8FE5-B9AB41B32D63}">
      <dgm:prSet/>
      <dgm:spPr/>
      <dgm:t>
        <a:bodyPr/>
        <a:lstStyle/>
        <a:p>
          <a:endParaRPr lang="en-US"/>
        </a:p>
      </dgm:t>
    </dgm:pt>
    <dgm:pt modelId="{46C2C11C-377E-4D37-BC5C-5C087EBED593}">
      <dgm:prSet phldrT="[Text]" custT="1"/>
      <dgm:spPr>
        <a:noFill/>
        <a:ln>
          <a:solidFill>
            <a:schemeClr val="accent6"/>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79D45EA3-8E23-46DE-B1B8-D93823177D97}" type="parTrans" cxnId="{A0BB17E5-6E52-4740-9D2A-03D976ED662F}">
      <dgm:prSet/>
      <dgm:spPr/>
      <dgm:t>
        <a:bodyPr/>
        <a:lstStyle/>
        <a:p>
          <a:endParaRPr lang="en-US"/>
        </a:p>
      </dgm:t>
    </dgm:pt>
    <dgm:pt modelId="{BB420F5F-2A3E-452D-B0E9-7CFAA8FE2286}" type="sibTrans" cxnId="{A0BB17E5-6E52-4740-9D2A-03D976ED662F}">
      <dgm:prSet/>
      <dgm:spPr/>
      <dgm:t>
        <a:bodyPr/>
        <a:lstStyle/>
        <a:p>
          <a:endParaRPr lang="en-US"/>
        </a:p>
      </dgm:t>
    </dgm:pt>
    <dgm:pt modelId="{456C9DA9-8359-45A3-AB56-4DF2EB1BF6F4}">
      <dgm:prSet phldrT="[Text]" custT="1"/>
      <dgm:spPr>
        <a:noFill/>
        <a:ln>
          <a:solidFill>
            <a:schemeClr val="accent6"/>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9B04ADFA-481B-40B3-882D-331937369A0C}" type="parTrans" cxnId="{2A70FB25-36EC-4D42-9741-915B4A84560E}">
      <dgm:prSet/>
      <dgm:spPr/>
      <dgm:t>
        <a:bodyPr/>
        <a:lstStyle/>
        <a:p>
          <a:endParaRPr lang="en-US"/>
        </a:p>
      </dgm:t>
    </dgm:pt>
    <dgm:pt modelId="{E3416572-D943-470C-9F0F-FDC5A287A46F}" type="sibTrans" cxnId="{2A70FB25-36EC-4D42-9741-915B4A84560E}">
      <dgm:prSet/>
      <dgm:spPr/>
      <dgm:t>
        <a:bodyPr/>
        <a:lstStyle/>
        <a:p>
          <a:endParaRPr lang="en-US"/>
        </a:p>
      </dgm:t>
    </dgm:pt>
    <dgm:pt modelId="{7B8F6162-CBE4-4256-846D-C72741B60B1E}">
      <dgm:prSet phldrT="[Text]" custT="1"/>
      <dgm:spPr>
        <a:noFill/>
        <a:ln>
          <a:solidFill>
            <a:schemeClr val="accent6"/>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66BA418E-8612-440E-A3F7-47F6D04BB627}" type="parTrans" cxnId="{F7690658-9245-4275-987B-E5149D0AA42A}">
      <dgm:prSet/>
      <dgm:spPr/>
      <dgm:t>
        <a:bodyPr/>
        <a:lstStyle/>
        <a:p>
          <a:endParaRPr lang="en-US"/>
        </a:p>
      </dgm:t>
    </dgm:pt>
    <dgm:pt modelId="{AEA6DA9C-F153-48C6-9A3E-443752897158}" type="sibTrans" cxnId="{F7690658-9245-4275-987B-E5149D0AA42A}">
      <dgm:prSet/>
      <dgm:spPr/>
      <dgm:t>
        <a:bodyPr/>
        <a:lstStyle/>
        <a:p>
          <a:endParaRPr lang="en-US"/>
        </a:p>
      </dgm:t>
    </dgm:pt>
    <dgm:pt modelId="{7C87D6FF-4415-48A2-93D1-2AF31302483D}">
      <dgm:prSet phldrT="[Text]" custT="1"/>
      <dgm:spPr>
        <a:noFill/>
        <a:ln>
          <a:solidFill>
            <a:schemeClr val="accent6"/>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C1E6E780-3633-4996-8981-CE8CB7DECE43}" type="parTrans" cxnId="{7BCCA230-7F1C-4974-928C-D39AAA063E7E}">
      <dgm:prSet/>
      <dgm:spPr/>
      <dgm:t>
        <a:bodyPr/>
        <a:lstStyle/>
        <a:p>
          <a:endParaRPr lang="en-US"/>
        </a:p>
      </dgm:t>
    </dgm:pt>
    <dgm:pt modelId="{19A20B74-61CD-46F4-8C01-9F9EAC12973D}" type="sibTrans" cxnId="{7BCCA230-7F1C-4974-928C-D39AAA063E7E}">
      <dgm:prSet/>
      <dgm:spPr/>
      <dgm:t>
        <a:bodyPr/>
        <a:lstStyle/>
        <a:p>
          <a:endParaRPr lang="en-US"/>
        </a:p>
      </dgm:t>
    </dgm:pt>
    <dgm:pt modelId="{74AF157A-BA0B-4E4B-9391-1685D8E5630F}">
      <dgm:prSet phldrT="[Text]" custT="1"/>
      <dgm:spPr>
        <a:noFill/>
        <a:ln>
          <a:solidFill>
            <a:schemeClr val="accent6"/>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40ADB3A2-B863-4AD9-9BAE-595C9A845279}" type="parTrans" cxnId="{D04B4CB4-DA3B-4960-813A-121456C9AA41}">
      <dgm:prSet/>
      <dgm:spPr/>
      <dgm:t>
        <a:bodyPr/>
        <a:lstStyle/>
        <a:p>
          <a:endParaRPr lang="en-US"/>
        </a:p>
      </dgm:t>
    </dgm:pt>
    <dgm:pt modelId="{C9E5F2B0-45C2-4F2A-9BA5-907AC7C8BA52}" type="sibTrans" cxnId="{D04B4CB4-DA3B-4960-813A-121456C9AA41}">
      <dgm:prSet/>
      <dgm:spPr/>
      <dgm:t>
        <a:bodyPr/>
        <a:lstStyle/>
        <a:p>
          <a:endParaRPr lang="en-US"/>
        </a:p>
      </dgm:t>
    </dgm:pt>
    <dgm:pt modelId="{183A34DF-AA92-49E1-8191-0CF6AD17A6AA}" type="pres">
      <dgm:prSet presAssocID="{2A136A90-6B59-45AD-BBA1-85AFD032E8F8}" presName="linear" presStyleCnt="0">
        <dgm:presLayoutVars>
          <dgm:dir/>
          <dgm:animLvl val="lvl"/>
          <dgm:resizeHandles val="exact"/>
        </dgm:presLayoutVars>
      </dgm:prSet>
      <dgm:spPr/>
    </dgm:pt>
    <dgm:pt modelId="{8F706C0E-1AB2-4161-86CE-4B3594B6EE51}" type="pres">
      <dgm:prSet presAssocID="{620EFBB7-0769-4554-96E3-51B5B6698D5A}" presName="parentLin" presStyleCnt="0"/>
      <dgm:spPr/>
    </dgm:pt>
    <dgm:pt modelId="{428AD880-175D-49F1-A1F6-97F367C387BF}" type="pres">
      <dgm:prSet presAssocID="{620EFBB7-0769-4554-96E3-51B5B6698D5A}" presName="parentLeftMargin" presStyleLbl="node1" presStyleIdx="0" presStyleCnt="1"/>
      <dgm:spPr/>
    </dgm:pt>
    <dgm:pt modelId="{A8B898EB-38C9-408E-9FE2-CB5C874FA50A}" type="pres">
      <dgm:prSet presAssocID="{620EFBB7-0769-4554-96E3-51B5B6698D5A}" presName="parentText" presStyleLbl="node1" presStyleIdx="0" presStyleCnt="1" custScaleY="208627" custLinFactNeighborY="-4019">
        <dgm:presLayoutVars>
          <dgm:chMax val="0"/>
          <dgm:bulletEnabled val="1"/>
        </dgm:presLayoutVars>
      </dgm:prSet>
      <dgm:spPr/>
    </dgm:pt>
    <dgm:pt modelId="{010CCE66-3FB9-4F51-BDBC-33ABD28D8225}" type="pres">
      <dgm:prSet presAssocID="{620EFBB7-0769-4554-96E3-51B5B6698D5A}" presName="negativeSpace" presStyleCnt="0"/>
      <dgm:spPr/>
    </dgm:pt>
    <dgm:pt modelId="{CD67A140-C3A5-43E4-BD28-3C31B61E6EA3}" type="pres">
      <dgm:prSet presAssocID="{620EFBB7-0769-4554-96E3-51B5B6698D5A}" presName="childText" presStyleLbl="conFgAcc1" presStyleIdx="0" presStyleCnt="1">
        <dgm:presLayoutVars>
          <dgm:bulletEnabled val="1"/>
        </dgm:presLayoutVars>
      </dgm:prSet>
      <dgm:spPr/>
    </dgm:pt>
  </dgm:ptLst>
  <dgm:cxnLst>
    <dgm:cxn modelId="{39E59800-E9B0-4A2E-8FE5-B9AB41B32D63}" srcId="{620EFBB7-0769-4554-96E3-51B5B6698D5A}" destId="{483D8772-4C16-4FDF-ABA5-2FC453F6F7B2}" srcOrd="0" destOrd="0" parTransId="{5C633CD5-51F1-493A-A8E9-CCD6FEC5FBDA}" sibTransId="{BDFA807D-7D0F-4728-A381-03E44E7677A7}"/>
    <dgm:cxn modelId="{4C47BF0C-5B6B-47F0-A6B5-4894696B5CAD}" type="presOf" srcId="{620EFBB7-0769-4554-96E3-51B5B6698D5A}" destId="{A8B898EB-38C9-408E-9FE2-CB5C874FA50A}" srcOrd="1" destOrd="0" presId="urn:microsoft.com/office/officeart/2005/8/layout/list1"/>
    <dgm:cxn modelId="{238EDC0D-33B1-497D-AA36-0AE397571ADE}" type="presOf" srcId="{7B8F6162-CBE4-4256-846D-C72741B60B1E}" destId="{CD67A140-C3A5-43E4-BD28-3C31B61E6EA3}" srcOrd="0" destOrd="2" presId="urn:microsoft.com/office/officeart/2005/8/layout/list1"/>
    <dgm:cxn modelId="{705A4D11-70C2-400C-B472-274EAD641D63}" type="presOf" srcId="{456C9DA9-8359-45A3-AB56-4DF2EB1BF6F4}" destId="{CD67A140-C3A5-43E4-BD28-3C31B61E6EA3}" srcOrd="0" destOrd="5" presId="urn:microsoft.com/office/officeart/2005/8/layout/list1"/>
    <dgm:cxn modelId="{C3585511-71D6-4372-9ABA-BDFD7B2225F0}" type="presOf" srcId="{74AF157A-BA0B-4E4B-9391-1685D8E5630F}" destId="{CD67A140-C3A5-43E4-BD28-3C31B61E6EA3}" srcOrd="0" destOrd="4" presId="urn:microsoft.com/office/officeart/2005/8/layout/list1"/>
    <dgm:cxn modelId="{2A70FB25-36EC-4D42-9741-915B4A84560E}" srcId="{620EFBB7-0769-4554-96E3-51B5B6698D5A}" destId="{456C9DA9-8359-45A3-AB56-4DF2EB1BF6F4}" srcOrd="5" destOrd="0" parTransId="{9B04ADFA-481B-40B3-882D-331937369A0C}" sibTransId="{E3416572-D943-470C-9F0F-FDC5A287A46F}"/>
    <dgm:cxn modelId="{7BCCA230-7F1C-4974-928C-D39AAA063E7E}" srcId="{620EFBB7-0769-4554-96E3-51B5B6698D5A}" destId="{7C87D6FF-4415-48A2-93D1-2AF31302483D}" srcOrd="3" destOrd="0" parTransId="{C1E6E780-3633-4996-8981-CE8CB7DECE43}" sibTransId="{19A20B74-61CD-46F4-8C01-9F9EAC12973D}"/>
    <dgm:cxn modelId="{7592523D-39B2-4B39-8375-94D5C4486B6D}" type="presOf" srcId="{7C87D6FF-4415-48A2-93D1-2AF31302483D}" destId="{CD67A140-C3A5-43E4-BD28-3C31B61E6EA3}" srcOrd="0" destOrd="3" presId="urn:microsoft.com/office/officeart/2005/8/layout/list1"/>
    <dgm:cxn modelId="{EC246C3F-3AEE-45A5-BF1C-478D44897916}" type="presOf" srcId="{46C2C11C-377E-4D37-BC5C-5C087EBED593}" destId="{CD67A140-C3A5-43E4-BD28-3C31B61E6EA3}" srcOrd="0" destOrd="1" presId="urn:microsoft.com/office/officeart/2005/8/layout/list1"/>
    <dgm:cxn modelId="{F7690658-9245-4275-987B-E5149D0AA42A}" srcId="{620EFBB7-0769-4554-96E3-51B5B6698D5A}" destId="{7B8F6162-CBE4-4256-846D-C72741B60B1E}" srcOrd="2" destOrd="0" parTransId="{66BA418E-8612-440E-A3F7-47F6D04BB627}" sibTransId="{AEA6DA9C-F153-48C6-9A3E-443752897158}"/>
    <dgm:cxn modelId="{17C9D25A-BC5F-418E-9A4A-29DD9C57BD39}" srcId="{2A136A90-6B59-45AD-BBA1-85AFD032E8F8}" destId="{620EFBB7-0769-4554-96E3-51B5B6698D5A}" srcOrd="0" destOrd="0" parTransId="{B5DFE748-686E-4A08-944E-9D07F9FA6B48}" sibTransId="{FD3AFE35-532F-4AE8-BAB4-DFA3B4B611F6}"/>
    <dgm:cxn modelId="{D04B4CB4-DA3B-4960-813A-121456C9AA41}" srcId="{620EFBB7-0769-4554-96E3-51B5B6698D5A}" destId="{74AF157A-BA0B-4E4B-9391-1685D8E5630F}" srcOrd="4" destOrd="0" parTransId="{40ADB3A2-B863-4AD9-9BAE-595C9A845279}" sibTransId="{C9E5F2B0-45C2-4F2A-9BA5-907AC7C8BA52}"/>
    <dgm:cxn modelId="{8028E8BF-8455-4118-B99A-A0686340C34D}" type="presOf" srcId="{2A136A90-6B59-45AD-BBA1-85AFD032E8F8}" destId="{183A34DF-AA92-49E1-8191-0CF6AD17A6AA}" srcOrd="0" destOrd="0" presId="urn:microsoft.com/office/officeart/2005/8/layout/list1"/>
    <dgm:cxn modelId="{DAB080D3-9720-409D-92F9-E4C628DAB5DB}" type="presOf" srcId="{620EFBB7-0769-4554-96E3-51B5B6698D5A}" destId="{428AD880-175D-49F1-A1F6-97F367C387BF}" srcOrd="0" destOrd="0" presId="urn:microsoft.com/office/officeart/2005/8/layout/list1"/>
    <dgm:cxn modelId="{A0BB17E5-6E52-4740-9D2A-03D976ED662F}" srcId="{620EFBB7-0769-4554-96E3-51B5B6698D5A}" destId="{46C2C11C-377E-4D37-BC5C-5C087EBED593}" srcOrd="1" destOrd="0" parTransId="{79D45EA3-8E23-46DE-B1B8-D93823177D97}" sibTransId="{BB420F5F-2A3E-452D-B0E9-7CFAA8FE2286}"/>
    <dgm:cxn modelId="{3643D7F3-DDBB-4F67-93DB-24714652D76D}" type="presOf" srcId="{483D8772-4C16-4FDF-ABA5-2FC453F6F7B2}" destId="{CD67A140-C3A5-43E4-BD28-3C31B61E6EA3}" srcOrd="0" destOrd="0" presId="urn:microsoft.com/office/officeart/2005/8/layout/list1"/>
    <dgm:cxn modelId="{35086FED-D703-4638-98BD-FE920FA5FBDD}" type="presParOf" srcId="{183A34DF-AA92-49E1-8191-0CF6AD17A6AA}" destId="{8F706C0E-1AB2-4161-86CE-4B3594B6EE51}" srcOrd="0" destOrd="0" presId="urn:microsoft.com/office/officeart/2005/8/layout/list1"/>
    <dgm:cxn modelId="{3FD846C1-1AA1-4813-BE57-63765B60AAC5}" type="presParOf" srcId="{8F706C0E-1AB2-4161-86CE-4B3594B6EE51}" destId="{428AD880-175D-49F1-A1F6-97F367C387BF}" srcOrd="0" destOrd="0" presId="urn:microsoft.com/office/officeart/2005/8/layout/list1"/>
    <dgm:cxn modelId="{5B04AB5B-9799-43BD-8D52-7AC40E55F47A}" type="presParOf" srcId="{8F706C0E-1AB2-4161-86CE-4B3594B6EE51}" destId="{A8B898EB-38C9-408E-9FE2-CB5C874FA50A}" srcOrd="1" destOrd="0" presId="urn:microsoft.com/office/officeart/2005/8/layout/list1"/>
    <dgm:cxn modelId="{5E58D9F8-1C6A-4C88-8692-866BDA2FB234}" type="presParOf" srcId="{183A34DF-AA92-49E1-8191-0CF6AD17A6AA}" destId="{010CCE66-3FB9-4F51-BDBC-33ABD28D8225}" srcOrd="1" destOrd="0" presId="urn:microsoft.com/office/officeart/2005/8/layout/list1"/>
    <dgm:cxn modelId="{5B5BD3E0-6AA5-405C-86F6-6189D7D1BBB2}" type="presParOf" srcId="{183A34DF-AA92-49E1-8191-0CF6AD17A6AA}" destId="{CD67A140-C3A5-43E4-BD28-3C31B61E6EA3}" srcOrd="2"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2A136A90-6B59-45AD-BBA1-85AFD032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20EFBB7-0769-4554-96E3-51B5B6698D5A}">
      <dgm:prSet phldrT="[Text]" custT="1"/>
      <dgm:spPr>
        <a:solidFill>
          <a:schemeClr val="accent6"/>
        </a:solidFill>
        <a:ln>
          <a:noFill/>
        </a:ln>
      </dgm:spPr>
      <dgm:t>
        <a:bodyPr/>
        <a:lstStyle/>
        <a:p>
          <a:r>
            <a:rPr lang="en-US" sz="4400" baseline="0" dirty="0">
              <a:latin typeface="Tahoma" panose="020B0604030504040204" pitchFamily="34" charset="0"/>
              <a:ea typeface="Tahoma" panose="020B0604030504040204" pitchFamily="34" charset="0"/>
              <a:cs typeface="Tahoma" panose="020B0604030504040204" pitchFamily="34" charset="0"/>
            </a:rPr>
            <a:t>4</a:t>
          </a:r>
          <a:r>
            <a:rPr lang="en-US" sz="4400" baseline="30000" dirty="0">
              <a:latin typeface="Tahoma" panose="020B0604030504040204" pitchFamily="34" charset="0"/>
              <a:ea typeface="Tahoma" panose="020B0604030504040204" pitchFamily="34" charset="0"/>
              <a:cs typeface="Tahoma" panose="020B0604030504040204" pitchFamily="34" charset="0"/>
            </a:rPr>
            <a:t>th</a:t>
          </a:r>
          <a:r>
            <a:rPr lang="en-US" sz="4400" baseline="0" dirty="0">
              <a:latin typeface="Tahoma" panose="020B0604030504040204" pitchFamily="34" charset="0"/>
              <a:ea typeface="Tahoma" panose="020B0604030504040204" pitchFamily="34" charset="0"/>
              <a:cs typeface="Tahoma" panose="020B0604030504040204" pitchFamily="34" charset="0"/>
            </a:rPr>
            <a:t> Lab Hazard</a:t>
          </a:r>
        </a:p>
      </dgm:t>
    </dgm:pt>
    <dgm:pt modelId="{B5DFE748-686E-4A08-944E-9D07F9FA6B48}" type="parTrans" cxnId="{17C9D25A-BC5F-418E-9A4A-29DD9C57BD39}">
      <dgm:prSet/>
      <dgm:spPr/>
      <dgm:t>
        <a:bodyPr/>
        <a:lstStyle/>
        <a:p>
          <a:endParaRPr lang="en-US"/>
        </a:p>
      </dgm:t>
    </dgm:pt>
    <dgm:pt modelId="{FD3AFE35-532F-4AE8-BAB4-DFA3B4B611F6}" type="sibTrans" cxnId="{17C9D25A-BC5F-418E-9A4A-29DD9C57BD39}">
      <dgm:prSet/>
      <dgm:spPr/>
      <dgm:t>
        <a:bodyPr/>
        <a:lstStyle/>
        <a:p>
          <a:endParaRPr lang="en-US"/>
        </a:p>
      </dgm:t>
    </dgm:pt>
    <dgm:pt modelId="{483D8772-4C16-4FDF-ABA5-2FC453F6F7B2}">
      <dgm:prSet phldrT="[Text]" custT="1"/>
      <dgm:spPr>
        <a:noFill/>
        <a:ln>
          <a:solidFill>
            <a:schemeClr val="accent6"/>
          </a:solidFill>
        </a:ln>
      </dgm:spPr>
      <dgm:t>
        <a:bodyPr/>
        <a:lstStyle/>
        <a:p>
          <a:r>
            <a:rPr lang="en-US" sz="3600" dirty="0">
              <a:latin typeface="Tahoma" panose="020B0604030504040204" pitchFamily="34" charset="0"/>
              <a:ea typeface="Tahoma" panose="020B0604030504040204" pitchFamily="34" charset="0"/>
              <a:cs typeface="Tahoma" panose="020B0604030504040204" pitchFamily="34" charset="0"/>
            </a:rPr>
            <a:t>Problem: A large portion of published studies rely too heavily on p-values which results in publication bias.</a:t>
          </a:r>
        </a:p>
      </dgm:t>
    </dgm:pt>
    <dgm:pt modelId="{5C633CD5-51F1-493A-A8E9-CCD6FEC5FBDA}" type="parTrans" cxnId="{39E59800-E9B0-4A2E-8FE5-B9AB41B32D63}">
      <dgm:prSet/>
      <dgm:spPr/>
      <dgm:t>
        <a:bodyPr/>
        <a:lstStyle/>
        <a:p>
          <a:endParaRPr lang="en-US"/>
        </a:p>
      </dgm:t>
    </dgm:pt>
    <dgm:pt modelId="{BDFA807D-7D0F-4728-A381-03E44E7677A7}" type="sibTrans" cxnId="{39E59800-E9B0-4A2E-8FE5-B9AB41B32D63}">
      <dgm:prSet/>
      <dgm:spPr/>
      <dgm:t>
        <a:bodyPr/>
        <a:lstStyle/>
        <a:p>
          <a:endParaRPr lang="en-US"/>
        </a:p>
      </dgm:t>
    </dgm:pt>
    <dgm:pt modelId="{46C2C11C-377E-4D37-BC5C-5C087EBED593}">
      <dgm:prSet phldrT="[Text]" custT="1"/>
      <dgm:spPr>
        <a:noFill/>
        <a:ln>
          <a:solidFill>
            <a:schemeClr val="accent6"/>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79D45EA3-8E23-46DE-B1B8-D93823177D97}" type="parTrans" cxnId="{A0BB17E5-6E52-4740-9D2A-03D976ED662F}">
      <dgm:prSet/>
      <dgm:spPr/>
      <dgm:t>
        <a:bodyPr/>
        <a:lstStyle/>
        <a:p>
          <a:endParaRPr lang="en-US"/>
        </a:p>
      </dgm:t>
    </dgm:pt>
    <dgm:pt modelId="{BB420F5F-2A3E-452D-B0E9-7CFAA8FE2286}" type="sibTrans" cxnId="{A0BB17E5-6E52-4740-9D2A-03D976ED662F}">
      <dgm:prSet/>
      <dgm:spPr/>
      <dgm:t>
        <a:bodyPr/>
        <a:lstStyle/>
        <a:p>
          <a:endParaRPr lang="en-US"/>
        </a:p>
      </dgm:t>
    </dgm:pt>
    <dgm:pt modelId="{456C9DA9-8359-45A3-AB56-4DF2EB1BF6F4}">
      <dgm:prSet phldrT="[Text]" custT="1"/>
      <dgm:spPr>
        <a:noFill/>
        <a:ln>
          <a:solidFill>
            <a:schemeClr val="accent6"/>
          </a:solidFill>
        </a:ln>
      </dgm:spPr>
      <dgm:t>
        <a:bodyPr/>
        <a:lstStyle/>
        <a:p>
          <a:r>
            <a:rPr lang="en-US" sz="3600" dirty="0">
              <a:latin typeface="Tahoma" panose="020B0604030504040204" pitchFamily="34" charset="0"/>
              <a:ea typeface="Tahoma" panose="020B0604030504040204" pitchFamily="34" charset="0"/>
              <a:cs typeface="Tahoma" panose="020B0604030504040204" pitchFamily="34" charset="0"/>
            </a:rPr>
            <a:t>Solution: Follow proper publication procedures and ethics. “Pre-registration” of research articles has potential.</a:t>
          </a:r>
        </a:p>
      </dgm:t>
    </dgm:pt>
    <dgm:pt modelId="{9B04ADFA-481B-40B3-882D-331937369A0C}" type="parTrans" cxnId="{2A70FB25-36EC-4D42-9741-915B4A84560E}">
      <dgm:prSet/>
      <dgm:spPr/>
      <dgm:t>
        <a:bodyPr/>
        <a:lstStyle/>
        <a:p>
          <a:endParaRPr lang="en-US"/>
        </a:p>
      </dgm:t>
    </dgm:pt>
    <dgm:pt modelId="{E3416572-D943-470C-9F0F-FDC5A287A46F}" type="sibTrans" cxnId="{2A70FB25-36EC-4D42-9741-915B4A84560E}">
      <dgm:prSet/>
      <dgm:spPr/>
      <dgm:t>
        <a:bodyPr/>
        <a:lstStyle/>
        <a:p>
          <a:endParaRPr lang="en-US"/>
        </a:p>
      </dgm:t>
    </dgm:pt>
    <dgm:pt modelId="{183A34DF-AA92-49E1-8191-0CF6AD17A6AA}" type="pres">
      <dgm:prSet presAssocID="{2A136A90-6B59-45AD-BBA1-85AFD032E8F8}" presName="linear" presStyleCnt="0">
        <dgm:presLayoutVars>
          <dgm:dir/>
          <dgm:animLvl val="lvl"/>
          <dgm:resizeHandles val="exact"/>
        </dgm:presLayoutVars>
      </dgm:prSet>
      <dgm:spPr/>
    </dgm:pt>
    <dgm:pt modelId="{8F706C0E-1AB2-4161-86CE-4B3594B6EE51}" type="pres">
      <dgm:prSet presAssocID="{620EFBB7-0769-4554-96E3-51B5B6698D5A}" presName="parentLin" presStyleCnt="0"/>
      <dgm:spPr/>
    </dgm:pt>
    <dgm:pt modelId="{428AD880-175D-49F1-A1F6-97F367C387BF}" type="pres">
      <dgm:prSet presAssocID="{620EFBB7-0769-4554-96E3-51B5B6698D5A}" presName="parentLeftMargin" presStyleLbl="node1" presStyleIdx="0" presStyleCnt="1"/>
      <dgm:spPr/>
    </dgm:pt>
    <dgm:pt modelId="{A8B898EB-38C9-408E-9FE2-CB5C874FA50A}" type="pres">
      <dgm:prSet presAssocID="{620EFBB7-0769-4554-96E3-51B5B6698D5A}" presName="parentText" presStyleLbl="node1" presStyleIdx="0" presStyleCnt="1" custScaleY="208627" custLinFactNeighborY="-4019">
        <dgm:presLayoutVars>
          <dgm:chMax val="0"/>
          <dgm:bulletEnabled val="1"/>
        </dgm:presLayoutVars>
      </dgm:prSet>
      <dgm:spPr/>
    </dgm:pt>
    <dgm:pt modelId="{010CCE66-3FB9-4F51-BDBC-33ABD28D8225}" type="pres">
      <dgm:prSet presAssocID="{620EFBB7-0769-4554-96E3-51B5B6698D5A}" presName="negativeSpace" presStyleCnt="0"/>
      <dgm:spPr/>
    </dgm:pt>
    <dgm:pt modelId="{CD67A140-C3A5-43E4-BD28-3C31B61E6EA3}" type="pres">
      <dgm:prSet presAssocID="{620EFBB7-0769-4554-96E3-51B5B6698D5A}" presName="childText" presStyleLbl="conFgAcc1" presStyleIdx="0" presStyleCnt="1">
        <dgm:presLayoutVars>
          <dgm:bulletEnabled val="1"/>
        </dgm:presLayoutVars>
      </dgm:prSet>
      <dgm:spPr/>
    </dgm:pt>
  </dgm:ptLst>
  <dgm:cxnLst>
    <dgm:cxn modelId="{39E59800-E9B0-4A2E-8FE5-B9AB41B32D63}" srcId="{620EFBB7-0769-4554-96E3-51B5B6698D5A}" destId="{483D8772-4C16-4FDF-ABA5-2FC453F6F7B2}" srcOrd="0" destOrd="0" parTransId="{5C633CD5-51F1-493A-A8E9-CCD6FEC5FBDA}" sibTransId="{BDFA807D-7D0F-4728-A381-03E44E7677A7}"/>
    <dgm:cxn modelId="{4C47BF0C-5B6B-47F0-A6B5-4894696B5CAD}" type="presOf" srcId="{620EFBB7-0769-4554-96E3-51B5B6698D5A}" destId="{A8B898EB-38C9-408E-9FE2-CB5C874FA50A}" srcOrd="1" destOrd="0" presId="urn:microsoft.com/office/officeart/2005/8/layout/list1"/>
    <dgm:cxn modelId="{705A4D11-70C2-400C-B472-274EAD641D63}" type="presOf" srcId="{456C9DA9-8359-45A3-AB56-4DF2EB1BF6F4}" destId="{CD67A140-C3A5-43E4-BD28-3C31B61E6EA3}" srcOrd="0" destOrd="2" presId="urn:microsoft.com/office/officeart/2005/8/layout/list1"/>
    <dgm:cxn modelId="{2A70FB25-36EC-4D42-9741-915B4A84560E}" srcId="{620EFBB7-0769-4554-96E3-51B5B6698D5A}" destId="{456C9DA9-8359-45A3-AB56-4DF2EB1BF6F4}" srcOrd="2" destOrd="0" parTransId="{9B04ADFA-481B-40B3-882D-331937369A0C}" sibTransId="{E3416572-D943-470C-9F0F-FDC5A287A46F}"/>
    <dgm:cxn modelId="{EC246C3F-3AEE-45A5-BF1C-478D44897916}" type="presOf" srcId="{46C2C11C-377E-4D37-BC5C-5C087EBED593}" destId="{CD67A140-C3A5-43E4-BD28-3C31B61E6EA3}" srcOrd="0" destOrd="1" presId="urn:microsoft.com/office/officeart/2005/8/layout/list1"/>
    <dgm:cxn modelId="{17C9D25A-BC5F-418E-9A4A-29DD9C57BD39}" srcId="{2A136A90-6B59-45AD-BBA1-85AFD032E8F8}" destId="{620EFBB7-0769-4554-96E3-51B5B6698D5A}" srcOrd="0" destOrd="0" parTransId="{B5DFE748-686E-4A08-944E-9D07F9FA6B48}" sibTransId="{FD3AFE35-532F-4AE8-BAB4-DFA3B4B611F6}"/>
    <dgm:cxn modelId="{8028E8BF-8455-4118-B99A-A0686340C34D}" type="presOf" srcId="{2A136A90-6B59-45AD-BBA1-85AFD032E8F8}" destId="{183A34DF-AA92-49E1-8191-0CF6AD17A6AA}" srcOrd="0" destOrd="0" presId="urn:microsoft.com/office/officeart/2005/8/layout/list1"/>
    <dgm:cxn modelId="{DAB080D3-9720-409D-92F9-E4C628DAB5DB}" type="presOf" srcId="{620EFBB7-0769-4554-96E3-51B5B6698D5A}" destId="{428AD880-175D-49F1-A1F6-97F367C387BF}" srcOrd="0" destOrd="0" presId="urn:microsoft.com/office/officeart/2005/8/layout/list1"/>
    <dgm:cxn modelId="{A0BB17E5-6E52-4740-9D2A-03D976ED662F}" srcId="{620EFBB7-0769-4554-96E3-51B5B6698D5A}" destId="{46C2C11C-377E-4D37-BC5C-5C087EBED593}" srcOrd="1" destOrd="0" parTransId="{79D45EA3-8E23-46DE-B1B8-D93823177D97}" sibTransId="{BB420F5F-2A3E-452D-B0E9-7CFAA8FE2286}"/>
    <dgm:cxn modelId="{3643D7F3-DDBB-4F67-93DB-24714652D76D}" type="presOf" srcId="{483D8772-4C16-4FDF-ABA5-2FC453F6F7B2}" destId="{CD67A140-C3A5-43E4-BD28-3C31B61E6EA3}" srcOrd="0" destOrd="0" presId="urn:microsoft.com/office/officeart/2005/8/layout/list1"/>
    <dgm:cxn modelId="{35086FED-D703-4638-98BD-FE920FA5FBDD}" type="presParOf" srcId="{183A34DF-AA92-49E1-8191-0CF6AD17A6AA}" destId="{8F706C0E-1AB2-4161-86CE-4B3594B6EE51}" srcOrd="0" destOrd="0" presId="urn:microsoft.com/office/officeart/2005/8/layout/list1"/>
    <dgm:cxn modelId="{3FD846C1-1AA1-4813-BE57-63765B60AAC5}" type="presParOf" srcId="{8F706C0E-1AB2-4161-86CE-4B3594B6EE51}" destId="{428AD880-175D-49F1-A1F6-97F367C387BF}" srcOrd="0" destOrd="0" presId="urn:microsoft.com/office/officeart/2005/8/layout/list1"/>
    <dgm:cxn modelId="{5B04AB5B-9799-43BD-8D52-7AC40E55F47A}" type="presParOf" srcId="{8F706C0E-1AB2-4161-86CE-4B3594B6EE51}" destId="{A8B898EB-38C9-408E-9FE2-CB5C874FA50A}" srcOrd="1" destOrd="0" presId="urn:microsoft.com/office/officeart/2005/8/layout/list1"/>
    <dgm:cxn modelId="{5E58D9F8-1C6A-4C88-8692-866BDA2FB234}" type="presParOf" srcId="{183A34DF-AA92-49E1-8191-0CF6AD17A6AA}" destId="{010CCE66-3FB9-4F51-BDBC-33ABD28D8225}" srcOrd="1" destOrd="0" presId="urn:microsoft.com/office/officeart/2005/8/layout/list1"/>
    <dgm:cxn modelId="{5B5BD3E0-6AA5-405C-86F6-6189D7D1BBB2}" type="presParOf" srcId="{183A34DF-AA92-49E1-8191-0CF6AD17A6AA}" destId="{CD67A140-C3A5-43E4-BD28-3C31B61E6EA3}" srcOrd="2"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2A136A90-6B59-45AD-BBA1-85AFD032E8F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20EFBB7-0769-4554-96E3-51B5B6698D5A}">
      <dgm:prSet phldrT="[Text]" custT="1"/>
      <dgm:spPr>
        <a:solidFill>
          <a:schemeClr val="accent3"/>
        </a:solidFill>
        <a:ln>
          <a:noFill/>
        </a:ln>
      </dgm:spPr>
      <dgm:t>
        <a:bodyPr/>
        <a:lstStyle/>
        <a:p>
          <a:r>
            <a:rPr lang="en-US" sz="4400" baseline="0" dirty="0">
              <a:latin typeface="Tahoma" panose="020B0604030504040204" pitchFamily="34" charset="0"/>
              <a:ea typeface="Tahoma" panose="020B0604030504040204" pitchFamily="34" charset="0"/>
              <a:cs typeface="Tahoma" panose="020B0604030504040204" pitchFamily="34" charset="0"/>
            </a:rPr>
            <a:t>5</a:t>
          </a:r>
          <a:r>
            <a:rPr lang="en-US" sz="4400" baseline="30000" dirty="0">
              <a:latin typeface="Tahoma" panose="020B0604030504040204" pitchFamily="34" charset="0"/>
              <a:ea typeface="Tahoma" panose="020B0604030504040204" pitchFamily="34" charset="0"/>
              <a:cs typeface="Tahoma" panose="020B0604030504040204" pitchFamily="34" charset="0"/>
            </a:rPr>
            <a:t>th</a:t>
          </a:r>
          <a:r>
            <a:rPr lang="en-US" sz="4400" baseline="0" dirty="0">
              <a:latin typeface="Tahoma" panose="020B0604030504040204" pitchFamily="34" charset="0"/>
              <a:ea typeface="Tahoma" panose="020B0604030504040204" pitchFamily="34" charset="0"/>
              <a:cs typeface="Tahoma" panose="020B0604030504040204" pitchFamily="34" charset="0"/>
            </a:rPr>
            <a:t> Lab Hazard</a:t>
          </a:r>
        </a:p>
      </dgm:t>
    </dgm:pt>
    <dgm:pt modelId="{B5DFE748-686E-4A08-944E-9D07F9FA6B48}" type="parTrans" cxnId="{17C9D25A-BC5F-418E-9A4A-29DD9C57BD39}">
      <dgm:prSet/>
      <dgm:spPr/>
      <dgm:t>
        <a:bodyPr/>
        <a:lstStyle/>
        <a:p>
          <a:endParaRPr lang="en-US"/>
        </a:p>
      </dgm:t>
    </dgm:pt>
    <dgm:pt modelId="{FD3AFE35-532F-4AE8-BAB4-DFA3B4B611F6}" type="sibTrans" cxnId="{17C9D25A-BC5F-418E-9A4A-29DD9C57BD39}">
      <dgm:prSet/>
      <dgm:spPr/>
      <dgm:t>
        <a:bodyPr/>
        <a:lstStyle/>
        <a:p>
          <a:endParaRPr lang="en-US"/>
        </a:p>
      </dgm:t>
    </dgm:pt>
    <dgm:pt modelId="{483D8772-4C16-4FDF-ABA5-2FC453F6F7B2}">
      <dgm:prSet phldrT="[Text]" custT="1"/>
      <dgm:spPr>
        <a:noFill/>
        <a:ln>
          <a:solidFill>
            <a:schemeClr val="accent3"/>
          </a:solidFill>
        </a:ln>
      </dgm:spPr>
      <dgm:t>
        <a:bodyPr/>
        <a:lstStyle/>
        <a:p>
          <a:r>
            <a:rPr lang="en-US" sz="3600" dirty="0">
              <a:latin typeface="Tahoma" panose="020B0604030504040204" pitchFamily="34" charset="0"/>
              <a:ea typeface="Tahoma" panose="020B0604030504040204" pitchFamily="34" charset="0"/>
              <a:cs typeface="Tahoma" panose="020B0604030504040204" pitchFamily="34" charset="0"/>
            </a:rPr>
            <a:t>Problem: It’s just a bunch of numbers…</a:t>
          </a:r>
        </a:p>
      </dgm:t>
    </dgm:pt>
    <dgm:pt modelId="{5C633CD5-51F1-493A-A8E9-CCD6FEC5FBDA}" type="parTrans" cxnId="{39E59800-E9B0-4A2E-8FE5-B9AB41B32D63}">
      <dgm:prSet/>
      <dgm:spPr/>
      <dgm:t>
        <a:bodyPr/>
        <a:lstStyle/>
        <a:p>
          <a:endParaRPr lang="en-US"/>
        </a:p>
      </dgm:t>
    </dgm:pt>
    <dgm:pt modelId="{BDFA807D-7D0F-4728-A381-03E44E7677A7}" type="sibTrans" cxnId="{39E59800-E9B0-4A2E-8FE5-B9AB41B32D63}">
      <dgm:prSet/>
      <dgm:spPr/>
      <dgm:t>
        <a:bodyPr/>
        <a:lstStyle/>
        <a:p>
          <a:endParaRPr lang="en-US"/>
        </a:p>
      </dgm:t>
    </dgm:pt>
    <dgm:pt modelId="{46C2C11C-377E-4D37-BC5C-5C087EBED593}">
      <dgm:prSet phldrT="[Text]" custT="1"/>
      <dgm:spPr>
        <a:noFill/>
        <a:ln>
          <a:solidFill>
            <a:schemeClr val="accent3"/>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79D45EA3-8E23-46DE-B1B8-D93823177D97}" type="parTrans" cxnId="{A0BB17E5-6E52-4740-9D2A-03D976ED662F}">
      <dgm:prSet/>
      <dgm:spPr/>
      <dgm:t>
        <a:bodyPr/>
        <a:lstStyle/>
        <a:p>
          <a:endParaRPr lang="en-US"/>
        </a:p>
      </dgm:t>
    </dgm:pt>
    <dgm:pt modelId="{BB420F5F-2A3E-452D-B0E9-7CFAA8FE2286}" type="sibTrans" cxnId="{A0BB17E5-6E52-4740-9D2A-03D976ED662F}">
      <dgm:prSet/>
      <dgm:spPr/>
      <dgm:t>
        <a:bodyPr/>
        <a:lstStyle/>
        <a:p>
          <a:endParaRPr lang="en-US"/>
        </a:p>
      </dgm:t>
    </dgm:pt>
    <dgm:pt modelId="{456C9DA9-8359-45A3-AB56-4DF2EB1BF6F4}">
      <dgm:prSet phldrT="[Text]" custT="1"/>
      <dgm:spPr>
        <a:noFill/>
        <a:ln>
          <a:solidFill>
            <a:schemeClr val="accent3"/>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9B04ADFA-481B-40B3-882D-331937369A0C}" type="parTrans" cxnId="{2A70FB25-36EC-4D42-9741-915B4A84560E}">
      <dgm:prSet/>
      <dgm:spPr/>
      <dgm:t>
        <a:bodyPr/>
        <a:lstStyle/>
        <a:p>
          <a:endParaRPr lang="en-US"/>
        </a:p>
      </dgm:t>
    </dgm:pt>
    <dgm:pt modelId="{E3416572-D943-470C-9F0F-FDC5A287A46F}" type="sibTrans" cxnId="{2A70FB25-36EC-4D42-9741-915B4A84560E}">
      <dgm:prSet/>
      <dgm:spPr/>
      <dgm:t>
        <a:bodyPr/>
        <a:lstStyle/>
        <a:p>
          <a:endParaRPr lang="en-US"/>
        </a:p>
      </dgm:t>
    </dgm:pt>
    <dgm:pt modelId="{37C41D94-E41A-42AE-8D36-190A04DBEFDC}">
      <dgm:prSet phldrT="[Text]" custT="1"/>
      <dgm:spPr>
        <a:noFill/>
        <a:ln>
          <a:solidFill>
            <a:schemeClr val="accent3"/>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6A0E9CFD-F2D8-4470-885E-58C5138E22BD}" type="parTrans" cxnId="{5F61BEF7-7075-4C57-9238-36B10A1F120D}">
      <dgm:prSet/>
      <dgm:spPr/>
      <dgm:t>
        <a:bodyPr/>
        <a:lstStyle/>
        <a:p>
          <a:endParaRPr lang="en-US"/>
        </a:p>
      </dgm:t>
    </dgm:pt>
    <dgm:pt modelId="{69BFB1CF-A5E9-40E3-8E36-D0A676607A6B}" type="sibTrans" cxnId="{5F61BEF7-7075-4C57-9238-36B10A1F120D}">
      <dgm:prSet/>
      <dgm:spPr/>
      <dgm:t>
        <a:bodyPr/>
        <a:lstStyle/>
        <a:p>
          <a:endParaRPr lang="en-US"/>
        </a:p>
      </dgm:t>
    </dgm:pt>
    <dgm:pt modelId="{5181647F-EDCB-479F-9547-1575D4308C1D}">
      <dgm:prSet phldrT="[Text]" custT="1"/>
      <dgm:spPr>
        <a:noFill/>
        <a:ln>
          <a:solidFill>
            <a:schemeClr val="accent3"/>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E884D83E-3190-40DB-AECD-8BD815969560}" type="parTrans" cxnId="{E9CCCA2A-C1D9-4A7B-8E93-3B82A90D4D93}">
      <dgm:prSet/>
      <dgm:spPr/>
    </dgm:pt>
    <dgm:pt modelId="{B5E74BAB-CB34-4C31-A756-2B2153972820}" type="sibTrans" cxnId="{E9CCCA2A-C1D9-4A7B-8E93-3B82A90D4D93}">
      <dgm:prSet/>
      <dgm:spPr/>
    </dgm:pt>
    <dgm:pt modelId="{2B567740-C036-479A-BF5B-AD3AFB8F213E}">
      <dgm:prSet phldrT="[Text]" custT="1"/>
      <dgm:spPr>
        <a:noFill/>
        <a:ln>
          <a:solidFill>
            <a:schemeClr val="accent3"/>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336F219F-2C6A-4104-94CB-A7DFEAC2D6D9}" type="parTrans" cxnId="{657FE48B-219B-4244-9019-B66CE407928B}">
      <dgm:prSet/>
      <dgm:spPr/>
    </dgm:pt>
    <dgm:pt modelId="{A3DC6303-F09A-4014-96E4-6E29F769A773}" type="sibTrans" cxnId="{657FE48B-219B-4244-9019-B66CE407928B}">
      <dgm:prSet/>
      <dgm:spPr/>
    </dgm:pt>
    <dgm:pt modelId="{E8706289-6F6F-4692-8826-E387F3F87662}">
      <dgm:prSet phldrT="[Text]" custT="1"/>
      <dgm:spPr>
        <a:noFill/>
        <a:ln>
          <a:solidFill>
            <a:schemeClr val="accent3"/>
          </a:solidFill>
        </a:ln>
      </dgm:spPr>
      <dgm:t>
        <a:bodyPr/>
        <a:lstStyle/>
        <a:p>
          <a:endParaRPr lang="en-US" sz="3600" dirty="0">
            <a:latin typeface="Tahoma" panose="020B0604030504040204" pitchFamily="34" charset="0"/>
            <a:ea typeface="Tahoma" panose="020B0604030504040204" pitchFamily="34" charset="0"/>
            <a:cs typeface="Tahoma" panose="020B0604030504040204" pitchFamily="34" charset="0"/>
          </a:endParaRPr>
        </a:p>
      </dgm:t>
    </dgm:pt>
    <dgm:pt modelId="{F4E37AF5-9D47-45C2-B49B-2ADF0FEF5CF8}" type="parTrans" cxnId="{F2D2B3E3-B9BD-4188-BE6D-A9FD6A9EC183}">
      <dgm:prSet/>
      <dgm:spPr/>
    </dgm:pt>
    <dgm:pt modelId="{A0D9C0E3-A33B-497D-9723-3EC5ED25C2EB}" type="sibTrans" cxnId="{F2D2B3E3-B9BD-4188-BE6D-A9FD6A9EC183}">
      <dgm:prSet/>
      <dgm:spPr/>
    </dgm:pt>
    <dgm:pt modelId="{183A34DF-AA92-49E1-8191-0CF6AD17A6AA}" type="pres">
      <dgm:prSet presAssocID="{2A136A90-6B59-45AD-BBA1-85AFD032E8F8}" presName="linear" presStyleCnt="0">
        <dgm:presLayoutVars>
          <dgm:dir/>
          <dgm:animLvl val="lvl"/>
          <dgm:resizeHandles val="exact"/>
        </dgm:presLayoutVars>
      </dgm:prSet>
      <dgm:spPr/>
    </dgm:pt>
    <dgm:pt modelId="{8F706C0E-1AB2-4161-86CE-4B3594B6EE51}" type="pres">
      <dgm:prSet presAssocID="{620EFBB7-0769-4554-96E3-51B5B6698D5A}" presName="parentLin" presStyleCnt="0"/>
      <dgm:spPr/>
    </dgm:pt>
    <dgm:pt modelId="{428AD880-175D-49F1-A1F6-97F367C387BF}" type="pres">
      <dgm:prSet presAssocID="{620EFBB7-0769-4554-96E3-51B5B6698D5A}" presName="parentLeftMargin" presStyleLbl="node1" presStyleIdx="0" presStyleCnt="1"/>
      <dgm:spPr/>
    </dgm:pt>
    <dgm:pt modelId="{A8B898EB-38C9-408E-9FE2-CB5C874FA50A}" type="pres">
      <dgm:prSet presAssocID="{620EFBB7-0769-4554-96E3-51B5B6698D5A}" presName="parentText" presStyleLbl="node1" presStyleIdx="0" presStyleCnt="1" custScaleY="208627" custLinFactNeighborY="-4019">
        <dgm:presLayoutVars>
          <dgm:chMax val="0"/>
          <dgm:bulletEnabled val="1"/>
        </dgm:presLayoutVars>
      </dgm:prSet>
      <dgm:spPr/>
    </dgm:pt>
    <dgm:pt modelId="{010CCE66-3FB9-4F51-BDBC-33ABD28D8225}" type="pres">
      <dgm:prSet presAssocID="{620EFBB7-0769-4554-96E3-51B5B6698D5A}" presName="negativeSpace" presStyleCnt="0"/>
      <dgm:spPr/>
    </dgm:pt>
    <dgm:pt modelId="{CD67A140-C3A5-43E4-BD28-3C31B61E6EA3}" type="pres">
      <dgm:prSet presAssocID="{620EFBB7-0769-4554-96E3-51B5B6698D5A}" presName="childText" presStyleLbl="conFgAcc1" presStyleIdx="0" presStyleCnt="1">
        <dgm:presLayoutVars>
          <dgm:bulletEnabled val="1"/>
        </dgm:presLayoutVars>
      </dgm:prSet>
      <dgm:spPr/>
    </dgm:pt>
  </dgm:ptLst>
  <dgm:cxnLst>
    <dgm:cxn modelId="{39E59800-E9B0-4A2E-8FE5-B9AB41B32D63}" srcId="{620EFBB7-0769-4554-96E3-51B5B6698D5A}" destId="{483D8772-4C16-4FDF-ABA5-2FC453F6F7B2}" srcOrd="0" destOrd="0" parTransId="{5C633CD5-51F1-493A-A8E9-CCD6FEC5FBDA}" sibTransId="{BDFA807D-7D0F-4728-A381-03E44E7677A7}"/>
    <dgm:cxn modelId="{4C47BF0C-5B6B-47F0-A6B5-4894696B5CAD}" type="presOf" srcId="{620EFBB7-0769-4554-96E3-51B5B6698D5A}" destId="{A8B898EB-38C9-408E-9FE2-CB5C874FA50A}" srcOrd="1" destOrd="0" presId="urn:microsoft.com/office/officeart/2005/8/layout/list1"/>
    <dgm:cxn modelId="{705A4D11-70C2-400C-B472-274EAD641D63}" type="presOf" srcId="{456C9DA9-8359-45A3-AB56-4DF2EB1BF6F4}" destId="{CD67A140-C3A5-43E4-BD28-3C31B61E6EA3}" srcOrd="0" destOrd="4" presId="urn:microsoft.com/office/officeart/2005/8/layout/list1"/>
    <dgm:cxn modelId="{2A70FB25-36EC-4D42-9741-915B4A84560E}" srcId="{620EFBB7-0769-4554-96E3-51B5B6698D5A}" destId="{456C9DA9-8359-45A3-AB56-4DF2EB1BF6F4}" srcOrd="4" destOrd="0" parTransId="{9B04ADFA-481B-40B3-882D-331937369A0C}" sibTransId="{E3416572-D943-470C-9F0F-FDC5A287A46F}"/>
    <dgm:cxn modelId="{E9CCCA2A-C1D9-4A7B-8E93-3B82A90D4D93}" srcId="{620EFBB7-0769-4554-96E3-51B5B6698D5A}" destId="{5181647F-EDCB-479F-9547-1575D4308C1D}" srcOrd="6" destOrd="0" parTransId="{E884D83E-3190-40DB-AECD-8BD815969560}" sibTransId="{B5E74BAB-CB34-4C31-A756-2B2153972820}"/>
    <dgm:cxn modelId="{F66D0336-8295-40EE-B292-6087F101DF6C}" type="presOf" srcId="{E8706289-6F6F-4692-8826-E387F3F87662}" destId="{CD67A140-C3A5-43E4-BD28-3C31B61E6EA3}" srcOrd="0" destOrd="3" presId="urn:microsoft.com/office/officeart/2005/8/layout/list1"/>
    <dgm:cxn modelId="{EC246C3F-3AEE-45A5-BF1C-478D44897916}" type="presOf" srcId="{46C2C11C-377E-4D37-BC5C-5C087EBED593}" destId="{CD67A140-C3A5-43E4-BD28-3C31B61E6EA3}" srcOrd="0" destOrd="2" presId="urn:microsoft.com/office/officeart/2005/8/layout/list1"/>
    <dgm:cxn modelId="{1F21B553-608C-402A-95AD-1A691B1FA1EC}" type="presOf" srcId="{5181647F-EDCB-479F-9547-1575D4308C1D}" destId="{CD67A140-C3A5-43E4-BD28-3C31B61E6EA3}" srcOrd="0" destOrd="6" presId="urn:microsoft.com/office/officeart/2005/8/layout/list1"/>
    <dgm:cxn modelId="{17C9D25A-BC5F-418E-9A4A-29DD9C57BD39}" srcId="{2A136A90-6B59-45AD-BBA1-85AFD032E8F8}" destId="{620EFBB7-0769-4554-96E3-51B5B6698D5A}" srcOrd="0" destOrd="0" parTransId="{B5DFE748-686E-4A08-944E-9D07F9FA6B48}" sibTransId="{FD3AFE35-532F-4AE8-BAB4-DFA3B4B611F6}"/>
    <dgm:cxn modelId="{657FE48B-219B-4244-9019-B66CE407928B}" srcId="{620EFBB7-0769-4554-96E3-51B5B6698D5A}" destId="{2B567740-C036-479A-BF5B-AD3AFB8F213E}" srcOrd="5" destOrd="0" parTransId="{336F219F-2C6A-4104-94CB-A7DFEAC2D6D9}" sibTransId="{A3DC6303-F09A-4014-96E4-6E29F769A773}"/>
    <dgm:cxn modelId="{918FEE91-2439-4B58-A5B0-9D9D15CA6238}" type="presOf" srcId="{2B567740-C036-479A-BF5B-AD3AFB8F213E}" destId="{CD67A140-C3A5-43E4-BD28-3C31B61E6EA3}" srcOrd="0" destOrd="5" presId="urn:microsoft.com/office/officeart/2005/8/layout/list1"/>
    <dgm:cxn modelId="{09FD4FB5-F0CF-4225-9B6E-36E06F5D5E33}" type="presOf" srcId="{37C41D94-E41A-42AE-8D36-190A04DBEFDC}" destId="{CD67A140-C3A5-43E4-BD28-3C31B61E6EA3}" srcOrd="0" destOrd="1" presId="urn:microsoft.com/office/officeart/2005/8/layout/list1"/>
    <dgm:cxn modelId="{8028E8BF-8455-4118-B99A-A0686340C34D}" type="presOf" srcId="{2A136A90-6B59-45AD-BBA1-85AFD032E8F8}" destId="{183A34DF-AA92-49E1-8191-0CF6AD17A6AA}" srcOrd="0" destOrd="0" presId="urn:microsoft.com/office/officeart/2005/8/layout/list1"/>
    <dgm:cxn modelId="{DAB080D3-9720-409D-92F9-E4C628DAB5DB}" type="presOf" srcId="{620EFBB7-0769-4554-96E3-51B5B6698D5A}" destId="{428AD880-175D-49F1-A1F6-97F367C387BF}" srcOrd="0" destOrd="0" presId="urn:microsoft.com/office/officeart/2005/8/layout/list1"/>
    <dgm:cxn modelId="{F2D2B3E3-B9BD-4188-BE6D-A9FD6A9EC183}" srcId="{620EFBB7-0769-4554-96E3-51B5B6698D5A}" destId="{E8706289-6F6F-4692-8826-E387F3F87662}" srcOrd="3" destOrd="0" parTransId="{F4E37AF5-9D47-45C2-B49B-2ADF0FEF5CF8}" sibTransId="{A0D9C0E3-A33B-497D-9723-3EC5ED25C2EB}"/>
    <dgm:cxn modelId="{A0BB17E5-6E52-4740-9D2A-03D976ED662F}" srcId="{620EFBB7-0769-4554-96E3-51B5B6698D5A}" destId="{46C2C11C-377E-4D37-BC5C-5C087EBED593}" srcOrd="2" destOrd="0" parTransId="{79D45EA3-8E23-46DE-B1B8-D93823177D97}" sibTransId="{BB420F5F-2A3E-452D-B0E9-7CFAA8FE2286}"/>
    <dgm:cxn modelId="{3643D7F3-DDBB-4F67-93DB-24714652D76D}" type="presOf" srcId="{483D8772-4C16-4FDF-ABA5-2FC453F6F7B2}" destId="{CD67A140-C3A5-43E4-BD28-3C31B61E6EA3}" srcOrd="0" destOrd="0" presId="urn:microsoft.com/office/officeart/2005/8/layout/list1"/>
    <dgm:cxn modelId="{5F61BEF7-7075-4C57-9238-36B10A1F120D}" srcId="{620EFBB7-0769-4554-96E3-51B5B6698D5A}" destId="{37C41D94-E41A-42AE-8D36-190A04DBEFDC}" srcOrd="1" destOrd="0" parTransId="{6A0E9CFD-F2D8-4470-885E-58C5138E22BD}" sibTransId="{69BFB1CF-A5E9-40E3-8E36-D0A676607A6B}"/>
    <dgm:cxn modelId="{35086FED-D703-4638-98BD-FE920FA5FBDD}" type="presParOf" srcId="{183A34DF-AA92-49E1-8191-0CF6AD17A6AA}" destId="{8F706C0E-1AB2-4161-86CE-4B3594B6EE51}" srcOrd="0" destOrd="0" presId="urn:microsoft.com/office/officeart/2005/8/layout/list1"/>
    <dgm:cxn modelId="{3FD846C1-1AA1-4813-BE57-63765B60AAC5}" type="presParOf" srcId="{8F706C0E-1AB2-4161-86CE-4B3594B6EE51}" destId="{428AD880-175D-49F1-A1F6-97F367C387BF}" srcOrd="0" destOrd="0" presId="urn:microsoft.com/office/officeart/2005/8/layout/list1"/>
    <dgm:cxn modelId="{5B04AB5B-9799-43BD-8D52-7AC40E55F47A}" type="presParOf" srcId="{8F706C0E-1AB2-4161-86CE-4B3594B6EE51}" destId="{A8B898EB-38C9-408E-9FE2-CB5C874FA50A}" srcOrd="1" destOrd="0" presId="urn:microsoft.com/office/officeart/2005/8/layout/list1"/>
    <dgm:cxn modelId="{5E58D9F8-1C6A-4C88-8692-866BDA2FB234}" type="presParOf" srcId="{183A34DF-AA92-49E1-8191-0CF6AD17A6AA}" destId="{010CCE66-3FB9-4F51-BDBC-33ABD28D8225}" srcOrd="1" destOrd="0" presId="urn:microsoft.com/office/officeart/2005/8/layout/list1"/>
    <dgm:cxn modelId="{5B5BD3E0-6AA5-405C-86F6-6189D7D1BBB2}" type="presParOf" srcId="{183A34DF-AA92-49E1-8191-0CF6AD17A6AA}" destId="{CD67A140-C3A5-43E4-BD28-3C31B61E6EA3}"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7A140-C3A5-43E4-BD28-3C31B61E6EA3}">
      <dsp:nvSpPr>
        <dsp:cNvPr id="0" name=""/>
        <dsp:cNvSpPr/>
      </dsp:nvSpPr>
      <dsp:spPr>
        <a:xfrm>
          <a:off x="0" y="505060"/>
          <a:ext cx="8065915" cy="58464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26005" tIns="666496" rIns="626005" bIns="256032" numCol="1" spcCol="1270" anchor="t" anchorCtr="0">
          <a:noAutofit/>
        </a:bodyPr>
        <a:lstStyle/>
        <a:p>
          <a:pPr marL="285750" lvl="1" indent="-285750" algn="l" defTabSz="1600200">
            <a:lnSpc>
              <a:spcPct val="90000"/>
            </a:lnSpc>
            <a:spcBef>
              <a:spcPct val="0"/>
            </a:spcBef>
            <a:spcAft>
              <a:spcPct val="15000"/>
            </a:spcAft>
            <a:buChar char="•"/>
          </a:pPr>
          <a:r>
            <a:rPr lang="en-US" sz="3600" kern="1200" dirty="0">
              <a:latin typeface="Tahoma" panose="020B0604030504040204" pitchFamily="34" charset="0"/>
              <a:ea typeface="Tahoma" panose="020B0604030504040204" pitchFamily="34" charset="0"/>
              <a:cs typeface="Tahoma" panose="020B0604030504040204" pitchFamily="34" charset="0"/>
            </a:rPr>
            <a:t>Problem: Too much weight is put on p-values, accuracy, AUC, etc. and in extreme cases “p-value engineering.”</a:t>
          </a: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dsp:txBody>
      <dsp:txXfrm>
        <a:off x="0" y="505060"/>
        <a:ext cx="8065915" cy="5846400"/>
      </dsp:txXfrm>
    </dsp:sp>
    <dsp:sp modelId="{A8B898EB-38C9-408E-9FE2-CB5C874FA50A}">
      <dsp:nvSpPr>
        <dsp:cNvPr id="0" name=""/>
        <dsp:cNvSpPr/>
      </dsp:nvSpPr>
      <dsp:spPr>
        <a:xfrm>
          <a:off x="403295" y="0"/>
          <a:ext cx="5646140" cy="944640"/>
        </a:xfrm>
        <a:prstGeom prst="roundRect">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411" tIns="0" rIns="213411" bIns="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Tahoma" panose="020B0604030504040204" pitchFamily="34" charset="0"/>
              <a:ea typeface="Tahoma" panose="020B0604030504040204" pitchFamily="34" charset="0"/>
              <a:cs typeface="Tahoma" panose="020B0604030504040204" pitchFamily="34" charset="0"/>
            </a:rPr>
            <a:t>1</a:t>
          </a:r>
          <a:r>
            <a:rPr lang="en-US" sz="3200" kern="1200" baseline="30000" dirty="0">
              <a:latin typeface="Tahoma" panose="020B0604030504040204" pitchFamily="34" charset="0"/>
              <a:ea typeface="Tahoma" panose="020B0604030504040204" pitchFamily="34" charset="0"/>
              <a:cs typeface="Tahoma" panose="020B0604030504040204" pitchFamily="34" charset="0"/>
            </a:rPr>
            <a:t>st</a:t>
          </a:r>
          <a:r>
            <a:rPr lang="en-US" sz="3200" kern="1200" baseline="0" dirty="0">
              <a:latin typeface="Tahoma" panose="020B0604030504040204" pitchFamily="34" charset="0"/>
              <a:ea typeface="Tahoma" panose="020B0604030504040204" pitchFamily="34" charset="0"/>
              <a:cs typeface="Tahoma" panose="020B0604030504040204" pitchFamily="34" charset="0"/>
            </a:rPr>
            <a:t> Lab Hazard</a:t>
          </a:r>
        </a:p>
      </dsp:txBody>
      <dsp:txXfrm>
        <a:off x="449409" y="46114"/>
        <a:ext cx="5553912" cy="85241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7A140-C3A5-43E4-BD28-3C31B61E6EA3}">
      <dsp:nvSpPr>
        <dsp:cNvPr id="0" name=""/>
        <dsp:cNvSpPr/>
      </dsp:nvSpPr>
      <dsp:spPr>
        <a:xfrm>
          <a:off x="0" y="1122407"/>
          <a:ext cx="8065915" cy="5216400"/>
        </a:xfrm>
        <a:prstGeom prst="rect">
          <a:avLst/>
        </a:prstGeom>
        <a:no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26005" tIns="479044" rIns="626005" bIns="256032" numCol="1" spcCol="1270" anchor="t" anchorCtr="0">
          <a:noAutofit/>
        </a:bodyPr>
        <a:lstStyle/>
        <a:p>
          <a:pPr marL="285750" lvl="1" indent="-285750" algn="l" defTabSz="1600200">
            <a:lnSpc>
              <a:spcPct val="90000"/>
            </a:lnSpc>
            <a:spcBef>
              <a:spcPct val="0"/>
            </a:spcBef>
            <a:spcAft>
              <a:spcPct val="15000"/>
            </a:spcAft>
            <a:buChar char="•"/>
          </a:pPr>
          <a:r>
            <a:rPr lang="en-US" sz="3600" kern="1200" dirty="0">
              <a:latin typeface="Tahoma" panose="020B0604030504040204" pitchFamily="34" charset="0"/>
              <a:ea typeface="Tahoma" panose="020B0604030504040204" pitchFamily="34" charset="0"/>
              <a:cs typeface="Tahoma" panose="020B0604030504040204" pitchFamily="34" charset="0"/>
            </a:rPr>
            <a:t>Problem: It’s just a bunch of numbers…</a:t>
          </a: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r>
            <a:rPr lang="en-US" sz="3600" kern="1200" dirty="0">
              <a:latin typeface="Tahoma" panose="020B0604030504040204" pitchFamily="34" charset="0"/>
              <a:ea typeface="Tahoma" panose="020B0604030504040204" pitchFamily="34" charset="0"/>
              <a:cs typeface="Tahoma" panose="020B0604030504040204" pitchFamily="34" charset="0"/>
            </a:rPr>
            <a:t>Solution: Know your data!</a:t>
          </a: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dsp:txBody>
      <dsp:txXfrm>
        <a:off x="0" y="1122407"/>
        <a:ext cx="8065915" cy="5216400"/>
      </dsp:txXfrm>
    </dsp:sp>
    <dsp:sp modelId="{A8B898EB-38C9-408E-9FE2-CB5C874FA50A}">
      <dsp:nvSpPr>
        <dsp:cNvPr id="0" name=""/>
        <dsp:cNvSpPr/>
      </dsp:nvSpPr>
      <dsp:spPr>
        <a:xfrm>
          <a:off x="403295" y="18106"/>
          <a:ext cx="5646140" cy="1416493"/>
        </a:xfrm>
        <a:prstGeom prst="round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411" tIns="0" rIns="213411" bIns="0" numCol="1" spcCol="1270" anchor="ctr" anchorCtr="0">
          <a:noAutofit/>
        </a:bodyPr>
        <a:lstStyle/>
        <a:p>
          <a:pPr marL="0" lvl="0" indent="0" algn="l" defTabSz="1955800">
            <a:lnSpc>
              <a:spcPct val="90000"/>
            </a:lnSpc>
            <a:spcBef>
              <a:spcPct val="0"/>
            </a:spcBef>
            <a:spcAft>
              <a:spcPct val="35000"/>
            </a:spcAft>
            <a:buNone/>
          </a:pPr>
          <a:r>
            <a:rPr lang="en-US" sz="4400" kern="1200" baseline="0" dirty="0">
              <a:latin typeface="Tahoma" panose="020B0604030504040204" pitchFamily="34" charset="0"/>
              <a:ea typeface="Tahoma" panose="020B0604030504040204" pitchFamily="34" charset="0"/>
              <a:cs typeface="Tahoma" panose="020B0604030504040204" pitchFamily="34" charset="0"/>
            </a:rPr>
            <a:t>5</a:t>
          </a:r>
          <a:r>
            <a:rPr lang="en-US" sz="4400" kern="1200" baseline="30000" dirty="0">
              <a:latin typeface="Tahoma" panose="020B0604030504040204" pitchFamily="34" charset="0"/>
              <a:ea typeface="Tahoma" panose="020B0604030504040204" pitchFamily="34" charset="0"/>
              <a:cs typeface="Tahoma" panose="020B0604030504040204" pitchFamily="34" charset="0"/>
            </a:rPr>
            <a:t>th</a:t>
          </a:r>
          <a:r>
            <a:rPr lang="en-US" sz="4400" kern="1200" baseline="0" dirty="0">
              <a:latin typeface="Tahoma" panose="020B0604030504040204" pitchFamily="34" charset="0"/>
              <a:ea typeface="Tahoma" panose="020B0604030504040204" pitchFamily="34" charset="0"/>
              <a:cs typeface="Tahoma" panose="020B0604030504040204" pitchFamily="34" charset="0"/>
            </a:rPr>
            <a:t> Lab Hazard</a:t>
          </a:r>
        </a:p>
      </dsp:txBody>
      <dsp:txXfrm>
        <a:off x="472442" y="87253"/>
        <a:ext cx="5507846" cy="12781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7A140-C3A5-43E4-BD28-3C31B61E6EA3}">
      <dsp:nvSpPr>
        <dsp:cNvPr id="0" name=""/>
        <dsp:cNvSpPr/>
      </dsp:nvSpPr>
      <dsp:spPr>
        <a:xfrm>
          <a:off x="0" y="439326"/>
          <a:ext cx="8065915" cy="5940900"/>
        </a:xfrm>
        <a:prstGeom prst="rect">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26005" tIns="853948" rIns="626005" bIns="256032" numCol="1" spcCol="1270" anchor="t" anchorCtr="0">
          <a:noAutofit/>
        </a:bodyPr>
        <a:lstStyle/>
        <a:p>
          <a:pPr marL="285750" lvl="1" indent="-285750" algn="l" defTabSz="1600200">
            <a:lnSpc>
              <a:spcPct val="90000"/>
            </a:lnSpc>
            <a:spcBef>
              <a:spcPct val="0"/>
            </a:spcBef>
            <a:spcAft>
              <a:spcPct val="15000"/>
            </a:spcAft>
            <a:buChar char="•"/>
          </a:pPr>
          <a:r>
            <a:rPr lang="en-US" sz="3600" kern="1200" dirty="0">
              <a:latin typeface="Tahoma" panose="020B0604030504040204" pitchFamily="34" charset="0"/>
              <a:ea typeface="Tahoma" panose="020B0604030504040204" pitchFamily="34" charset="0"/>
              <a:cs typeface="Tahoma" panose="020B0604030504040204" pitchFamily="34" charset="0"/>
            </a:rPr>
            <a:t>Problem: Too much weight is put on p-values, accuracy, AUC, etc. and in extreme cases “p-value engineering.”</a:t>
          </a: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r>
            <a:rPr lang="en-US" sz="3600" kern="1200" dirty="0">
              <a:latin typeface="Tahoma" panose="020B0604030504040204" pitchFamily="34" charset="0"/>
              <a:ea typeface="Tahoma" panose="020B0604030504040204" pitchFamily="34" charset="0"/>
              <a:cs typeface="Tahoma" panose="020B0604030504040204" pitchFamily="34" charset="0"/>
            </a:rPr>
            <a:t>Solution: Understand and look at multiple measures.</a:t>
          </a: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dsp:txBody>
      <dsp:txXfrm>
        <a:off x="0" y="439326"/>
        <a:ext cx="8065915" cy="5940900"/>
      </dsp:txXfrm>
    </dsp:sp>
    <dsp:sp modelId="{A8B898EB-38C9-408E-9FE2-CB5C874FA50A}">
      <dsp:nvSpPr>
        <dsp:cNvPr id="0" name=""/>
        <dsp:cNvSpPr/>
      </dsp:nvSpPr>
      <dsp:spPr>
        <a:xfrm>
          <a:off x="403295" y="0"/>
          <a:ext cx="5646140" cy="1040512"/>
        </a:xfrm>
        <a:prstGeom prst="roundRect">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411" tIns="0" rIns="213411" bIns="0" numCol="1" spcCol="1270" anchor="ctr" anchorCtr="0">
          <a:noAutofit/>
        </a:bodyPr>
        <a:lstStyle/>
        <a:p>
          <a:pPr marL="0" lvl="0" indent="0" algn="l" defTabSz="1822450">
            <a:lnSpc>
              <a:spcPct val="90000"/>
            </a:lnSpc>
            <a:spcBef>
              <a:spcPct val="0"/>
            </a:spcBef>
            <a:spcAft>
              <a:spcPct val="35000"/>
            </a:spcAft>
            <a:buNone/>
          </a:pPr>
          <a:r>
            <a:rPr lang="en-US" sz="4100" kern="1200" dirty="0">
              <a:latin typeface="Tahoma" panose="020B0604030504040204" pitchFamily="34" charset="0"/>
              <a:ea typeface="Tahoma" panose="020B0604030504040204" pitchFamily="34" charset="0"/>
              <a:cs typeface="Tahoma" panose="020B0604030504040204" pitchFamily="34" charset="0"/>
            </a:rPr>
            <a:t>1</a:t>
          </a:r>
          <a:r>
            <a:rPr lang="en-US" sz="4100" kern="1200" baseline="30000" dirty="0">
              <a:latin typeface="Tahoma" panose="020B0604030504040204" pitchFamily="34" charset="0"/>
              <a:ea typeface="Tahoma" panose="020B0604030504040204" pitchFamily="34" charset="0"/>
              <a:cs typeface="Tahoma" panose="020B0604030504040204" pitchFamily="34" charset="0"/>
            </a:rPr>
            <a:t>st</a:t>
          </a:r>
          <a:r>
            <a:rPr lang="en-US" sz="4100" kern="1200" baseline="0" dirty="0">
              <a:latin typeface="Tahoma" panose="020B0604030504040204" pitchFamily="34" charset="0"/>
              <a:ea typeface="Tahoma" panose="020B0604030504040204" pitchFamily="34" charset="0"/>
              <a:cs typeface="Tahoma" panose="020B0604030504040204" pitchFamily="34" charset="0"/>
            </a:rPr>
            <a:t> Lab Hazard</a:t>
          </a:r>
        </a:p>
      </dsp:txBody>
      <dsp:txXfrm>
        <a:off x="454089" y="50794"/>
        <a:ext cx="5544552" cy="9389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7A140-C3A5-43E4-BD28-3C31B61E6EA3}">
      <dsp:nvSpPr>
        <dsp:cNvPr id="0" name=""/>
        <dsp:cNvSpPr/>
      </dsp:nvSpPr>
      <dsp:spPr>
        <a:xfrm>
          <a:off x="0" y="913596"/>
          <a:ext cx="8065915" cy="5443200"/>
        </a:xfrm>
        <a:prstGeom prst="rect">
          <a:avLst/>
        </a:prstGeom>
        <a:no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26005" tIns="187452" rIns="626005" bIns="256032" numCol="1" spcCol="1270" anchor="t" anchorCtr="0">
          <a:noAutofit/>
        </a:bodyPr>
        <a:lstStyle/>
        <a:p>
          <a:pPr marL="285750" lvl="1" indent="-285750" algn="l" defTabSz="1600200">
            <a:lnSpc>
              <a:spcPct val="90000"/>
            </a:lnSpc>
            <a:spcBef>
              <a:spcPct val="0"/>
            </a:spcBef>
            <a:spcAft>
              <a:spcPct val="15000"/>
            </a:spcAft>
            <a:buChar char="•"/>
          </a:pPr>
          <a:r>
            <a:rPr lang="en-US" sz="3600" kern="1200" dirty="0">
              <a:latin typeface="Tahoma" panose="020B0604030504040204" pitchFamily="34" charset="0"/>
              <a:ea typeface="Tahoma" panose="020B0604030504040204" pitchFamily="34" charset="0"/>
              <a:cs typeface="Tahoma" panose="020B0604030504040204" pitchFamily="34" charset="0"/>
            </a:rPr>
            <a:t>Problem: Overfitting, data bias, and/or mis-application of predictive model.</a:t>
          </a: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dsp:txBody>
      <dsp:txXfrm>
        <a:off x="0" y="913596"/>
        <a:ext cx="8065915" cy="5443200"/>
      </dsp:txXfrm>
    </dsp:sp>
    <dsp:sp modelId="{A8B898EB-38C9-408E-9FE2-CB5C874FA50A}">
      <dsp:nvSpPr>
        <dsp:cNvPr id="0" name=""/>
        <dsp:cNvSpPr/>
      </dsp:nvSpPr>
      <dsp:spPr>
        <a:xfrm>
          <a:off x="402901" y="16727"/>
          <a:ext cx="5640626" cy="1019031"/>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411" tIns="0" rIns="213411" bIns="0" numCol="1" spcCol="1270" anchor="ctr" anchorCtr="0">
          <a:noAutofit/>
        </a:bodyPr>
        <a:lstStyle/>
        <a:p>
          <a:pPr marL="0" lvl="0" indent="0" algn="l" defTabSz="1955800">
            <a:lnSpc>
              <a:spcPct val="90000"/>
            </a:lnSpc>
            <a:spcBef>
              <a:spcPct val="0"/>
            </a:spcBef>
            <a:spcAft>
              <a:spcPct val="35000"/>
            </a:spcAft>
            <a:buNone/>
          </a:pPr>
          <a:r>
            <a:rPr lang="en-US" sz="4400" kern="1200" baseline="0" dirty="0">
              <a:latin typeface="Tahoma" panose="020B0604030504040204" pitchFamily="34" charset="0"/>
              <a:ea typeface="Tahoma" panose="020B0604030504040204" pitchFamily="34" charset="0"/>
              <a:cs typeface="Tahoma" panose="020B0604030504040204" pitchFamily="34" charset="0"/>
            </a:rPr>
            <a:t>2</a:t>
          </a:r>
          <a:r>
            <a:rPr lang="en-US" sz="4400" kern="1200" baseline="30000" dirty="0">
              <a:latin typeface="Tahoma" panose="020B0604030504040204" pitchFamily="34" charset="0"/>
              <a:ea typeface="Tahoma" panose="020B0604030504040204" pitchFamily="34" charset="0"/>
              <a:cs typeface="Tahoma" panose="020B0604030504040204" pitchFamily="34" charset="0"/>
            </a:rPr>
            <a:t>nd</a:t>
          </a:r>
          <a:r>
            <a:rPr lang="en-US" sz="4400" kern="1200" baseline="0" dirty="0">
              <a:latin typeface="Tahoma" panose="020B0604030504040204" pitchFamily="34" charset="0"/>
              <a:ea typeface="Tahoma" panose="020B0604030504040204" pitchFamily="34" charset="0"/>
              <a:cs typeface="Tahoma" panose="020B0604030504040204" pitchFamily="34" charset="0"/>
            </a:rPr>
            <a:t> Lab Hazard</a:t>
          </a:r>
        </a:p>
      </dsp:txBody>
      <dsp:txXfrm>
        <a:off x="452646" y="66472"/>
        <a:ext cx="5541136" cy="9195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7A140-C3A5-43E4-BD28-3C31B61E6EA3}">
      <dsp:nvSpPr>
        <dsp:cNvPr id="0" name=""/>
        <dsp:cNvSpPr/>
      </dsp:nvSpPr>
      <dsp:spPr>
        <a:xfrm>
          <a:off x="0" y="1100262"/>
          <a:ext cx="8065915" cy="5266799"/>
        </a:xfrm>
        <a:prstGeom prst="rect">
          <a:avLst/>
        </a:prstGeom>
        <a:no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26005" tIns="229108" rIns="626005" bIns="256032" numCol="1" spcCol="1270" anchor="t" anchorCtr="0">
          <a:noAutofit/>
        </a:bodyPr>
        <a:lstStyle/>
        <a:p>
          <a:pPr marL="285750" lvl="1" indent="-285750" algn="l" defTabSz="1600200">
            <a:lnSpc>
              <a:spcPct val="90000"/>
            </a:lnSpc>
            <a:spcBef>
              <a:spcPct val="0"/>
            </a:spcBef>
            <a:spcAft>
              <a:spcPct val="15000"/>
            </a:spcAft>
            <a:buChar char="•"/>
          </a:pPr>
          <a:r>
            <a:rPr lang="en-US" sz="3600" kern="1200" dirty="0">
              <a:latin typeface="Tahoma" panose="020B0604030504040204" pitchFamily="34" charset="0"/>
              <a:ea typeface="Tahoma" panose="020B0604030504040204" pitchFamily="34" charset="0"/>
              <a:cs typeface="Tahoma" panose="020B0604030504040204" pitchFamily="34" charset="0"/>
            </a:rPr>
            <a:t>Problem: Overfitting, data bias, and/or mis-application of predictive model.</a:t>
          </a: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r>
            <a:rPr lang="en-US" sz="3600" kern="1200" dirty="0">
              <a:latin typeface="Tahoma" panose="020B0604030504040204" pitchFamily="34" charset="0"/>
              <a:ea typeface="Tahoma" panose="020B0604030504040204" pitchFamily="34" charset="0"/>
              <a:cs typeface="Tahoma" panose="020B0604030504040204" pitchFamily="34" charset="0"/>
            </a:rPr>
            <a:t>Solution: Validation. Use out-of-sample or out-of-time validations and validate with external data if possible.</a:t>
          </a: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dsp:txBody>
      <dsp:txXfrm>
        <a:off x="0" y="1100262"/>
        <a:ext cx="8065915" cy="5266799"/>
      </dsp:txXfrm>
    </dsp:sp>
    <dsp:sp modelId="{A8B898EB-38C9-408E-9FE2-CB5C874FA50A}">
      <dsp:nvSpPr>
        <dsp:cNvPr id="0" name=""/>
        <dsp:cNvSpPr/>
      </dsp:nvSpPr>
      <dsp:spPr>
        <a:xfrm>
          <a:off x="402901" y="4088"/>
          <a:ext cx="5640626" cy="1245483"/>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411" tIns="0" rIns="213411" bIns="0" numCol="1" spcCol="1270" anchor="ctr" anchorCtr="0">
          <a:noAutofit/>
        </a:bodyPr>
        <a:lstStyle/>
        <a:p>
          <a:pPr marL="0" lvl="0" indent="0" algn="l" defTabSz="1955800">
            <a:lnSpc>
              <a:spcPct val="90000"/>
            </a:lnSpc>
            <a:spcBef>
              <a:spcPct val="0"/>
            </a:spcBef>
            <a:spcAft>
              <a:spcPct val="35000"/>
            </a:spcAft>
            <a:buNone/>
          </a:pPr>
          <a:r>
            <a:rPr lang="en-US" sz="4400" kern="1200" baseline="0" dirty="0">
              <a:latin typeface="Tahoma" panose="020B0604030504040204" pitchFamily="34" charset="0"/>
              <a:ea typeface="Tahoma" panose="020B0604030504040204" pitchFamily="34" charset="0"/>
              <a:cs typeface="Tahoma" panose="020B0604030504040204" pitchFamily="34" charset="0"/>
            </a:rPr>
            <a:t>2</a:t>
          </a:r>
          <a:r>
            <a:rPr lang="en-US" sz="4400" kern="1200" baseline="30000" dirty="0">
              <a:latin typeface="Tahoma" panose="020B0604030504040204" pitchFamily="34" charset="0"/>
              <a:ea typeface="Tahoma" panose="020B0604030504040204" pitchFamily="34" charset="0"/>
              <a:cs typeface="Tahoma" panose="020B0604030504040204" pitchFamily="34" charset="0"/>
            </a:rPr>
            <a:t>nd</a:t>
          </a:r>
          <a:r>
            <a:rPr lang="en-US" sz="4400" kern="1200" baseline="0" dirty="0">
              <a:latin typeface="Tahoma" panose="020B0604030504040204" pitchFamily="34" charset="0"/>
              <a:ea typeface="Tahoma" panose="020B0604030504040204" pitchFamily="34" charset="0"/>
              <a:cs typeface="Tahoma" panose="020B0604030504040204" pitchFamily="34" charset="0"/>
            </a:rPr>
            <a:t> Lab Hazard</a:t>
          </a:r>
        </a:p>
      </dsp:txBody>
      <dsp:txXfrm>
        <a:off x="463700" y="64887"/>
        <a:ext cx="5519028" cy="11238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7A140-C3A5-43E4-BD28-3C31B61E6EA3}">
      <dsp:nvSpPr>
        <dsp:cNvPr id="0" name=""/>
        <dsp:cNvSpPr/>
      </dsp:nvSpPr>
      <dsp:spPr>
        <a:xfrm>
          <a:off x="0" y="891940"/>
          <a:ext cx="8065915" cy="5443200"/>
        </a:xfrm>
        <a:prstGeom prst="rect">
          <a:avLst/>
        </a:prstGeom>
        <a:no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26005" tIns="374904" rIns="626005" bIns="256032" numCol="1" spcCol="1270" anchor="t" anchorCtr="0">
          <a:noAutofit/>
        </a:bodyPr>
        <a:lstStyle/>
        <a:p>
          <a:pPr marL="285750" lvl="1" indent="-285750" algn="l" defTabSz="1600200">
            <a:lnSpc>
              <a:spcPct val="90000"/>
            </a:lnSpc>
            <a:spcBef>
              <a:spcPct val="0"/>
            </a:spcBef>
            <a:spcAft>
              <a:spcPct val="15000"/>
            </a:spcAft>
            <a:buChar char="•"/>
          </a:pPr>
          <a:r>
            <a:rPr lang="en-US" sz="3600" kern="1200" dirty="0">
              <a:latin typeface="Tahoma" panose="020B0604030504040204" pitchFamily="34" charset="0"/>
              <a:ea typeface="Tahoma" panose="020B0604030504040204" pitchFamily="34" charset="0"/>
              <a:cs typeface="Tahoma" panose="020B0604030504040204" pitchFamily="34" charset="0"/>
            </a:rPr>
            <a:t>Problem: Releasing preliminary results or pushing to productionalize a Minimally Viable Product (MVP) causing your project to “grow legs.”</a:t>
          </a: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dsp:txBody>
      <dsp:txXfrm>
        <a:off x="0" y="891940"/>
        <a:ext cx="8065915" cy="5443200"/>
      </dsp:txXfrm>
    </dsp:sp>
    <dsp:sp modelId="{A8B898EB-38C9-408E-9FE2-CB5C874FA50A}">
      <dsp:nvSpPr>
        <dsp:cNvPr id="0" name=""/>
        <dsp:cNvSpPr/>
      </dsp:nvSpPr>
      <dsp:spPr>
        <a:xfrm>
          <a:off x="403295" y="27704"/>
          <a:ext cx="5646140" cy="1108560"/>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411" tIns="0" rIns="213411" bIns="0" numCol="1" spcCol="1270" anchor="ctr" anchorCtr="0">
          <a:noAutofit/>
        </a:bodyPr>
        <a:lstStyle/>
        <a:p>
          <a:pPr marL="0" lvl="0" indent="0" algn="l" defTabSz="1955800">
            <a:lnSpc>
              <a:spcPct val="90000"/>
            </a:lnSpc>
            <a:spcBef>
              <a:spcPct val="0"/>
            </a:spcBef>
            <a:spcAft>
              <a:spcPct val="35000"/>
            </a:spcAft>
            <a:buNone/>
          </a:pPr>
          <a:r>
            <a:rPr lang="en-US" sz="4400" kern="1200" baseline="0" dirty="0">
              <a:latin typeface="Tahoma" panose="020B0604030504040204" pitchFamily="34" charset="0"/>
              <a:ea typeface="Tahoma" panose="020B0604030504040204" pitchFamily="34" charset="0"/>
              <a:cs typeface="Tahoma" panose="020B0604030504040204" pitchFamily="34" charset="0"/>
            </a:rPr>
            <a:t>3</a:t>
          </a:r>
          <a:r>
            <a:rPr lang="en-US" sz="4400" kern="1200" baseline="30000" dirty="0">
              <a:latin typeface="Tahoma" panose="020B0604030504040204" pitchFamily="34" charset="0"/>
              <a:ea typeface="Tahoma" panose="020B0604030504040204" pitchFamily="34" charset="0"/>
              <a:cs typeface="Tahoma" panose="020B0604030504040204" pitchFamily="34" charset="0"/>
            </a:rPr>
            <a:t>rd</a:t>
          </a:r>
          <a:r>
            <a:rPr lang="en-US" sz="4400" kern="1200" baseline="0" dirty="0">
              <a:latin typeface="Tahoma" panose="020B0604030504040204" pitchFamily="34" charset="0"/>
              <a:ea typeface="Tahoma" panose="020B0604030504040204" pitchFamily="34" charset="0"/>
              <a:cs typeface="Tahoma" panose="020B0604030504040204" pitchFamily="34" charset="0"/>
            </a:rPr>
            <a:t> Lab Hazard</a:t>
          </a:r>
        </a:p>
      </dsp:txBody>
      <dsp:txXfrm>
        <a:off x="457410" y="81819"/>
        <a:ext cx="5537910" cy="10003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7A140-C3A5-43E4-BD28-3C31B61E6EA3}">
      <dsp:nvSpPr>
        <dsp:cNvPr id="0" name=""/>
        <dsp:cNvSpPr/>
      </dsp:nvSpPr>
      <dsp:spPr>
        <a:xfrm>
          <a:off x="0" y="951367"/>
          <a:ext cx="8065915" cy="5418000"/>
        </a:xfrm>
        <a:prstGeom prst="rect">
          <a:avLst/>
        </a:prstGeom>
        <a:no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26005" tIns="416560" rIns="626005" bIns="256032" numCol="1" spcCol="1270" anchor="t" anchorCtr="0">
          <a:noAutofit/>
        </a:bodyPr>
        <a:lstStyle/>
        <a:p>
          <a:pPr marL="285750" lvl="1" indent="-285750" algn="l" defTabSz="1600200">
            <a:lnSpc>
              <a:spcPct val="90000"/>
            </a:lnSpc>
            <a:spcBef>
              <a:spcPct val="0"/>
            </a:spcBef>
            <a:spcAft>
              <a:spcPct val="15000"/>
            </a:spcAft>
            <a:buChar char="•"/>
          </a:pPr>
          <a:r>
            <a:rPr lang="en-US" sz="3600" kern="1200" dirty="0">
              <a:latin typeface="Tahoma" panose="020B0604030504040204" pitchFamily="34" charset="0"/>
              <a:ea typeface="Tahoma" panose="020B0604030504040204" pitchFamily="34" charset="0"/>
              <a:cs typeface="Tahoma" panose="020B0604030504040204" pitchFamily="34" charset="0"/>
            </a:rPr>
            <a:t>Problem: Releasing preliminary results or pushing to productionalize a Minimally Viable Product (MVP) causing your project to “grow legs.”</a:t>
          </a: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r>
            <a:rPr lang="en-US" sz="3600" kern="1200" dirty="0">
              <a:latin typeface="Tahoma" panose="020B0604030504040204" pitchFamily="34" charset="0"/>
              <a:ea typeface="Tahoma" panose="020B0604030504040204" pitchFamily="34" charset="0"/>
              <a:cs typeface="Tahoma" panose="020B0604030504040204" pitchFamily="34" charset="0"/>
            </a:rPr>
            <a:t>Solution: Never productionalize an MVP and have clear review procedures in place.</a:t>
          </a:r>
        </a:p>
      </dsp:txBody>
      <dsp:txXfrm>
        <a:off x="0" y="951367"/>
        <a:ext cx="8065915" cy="5418000"/>
      </dsp:txXfrm>
    </dsp:sp>
    <dsp:sp modelId="{A8B898EB-38C9-408E-9FE2-CB5C874FA50A}">
      <dsp:nvSpPr>
        <dsp:cNvPr id="0" name=""/>
        <dsp:cNvSpPr/>
      </dsp:nvSpPr>
      <dsp:spPr>
        <a:xfrm>
          <a:off x="403295" y="0"/>
          <a:ext cx="5646140" cy="1231733"/>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411" tIns="0" rIns="213411" bIns="0" numCol="1" spcCol="1270" anchor="ctr" anchorCtr="0">
          <a:noAutofit/>
        </a:bodyPr>
        <a:lstStyle/>
        <a:p>
          <a:pPr marL="0" lvl="0" indent="0" algn="l" defTabSz="1955800">
            <a:lnSpc>
              <a:spcPct val="90000"/>
            </a:lnSpc>
            <a:spcBef>
              <a:spcPct val="0"/>
            </a:spcBef>
            <a:spcAft>
              <a:spcPct val="35000"/>
            </a:spcAft>
            <a:buNone/>
          </a:pPr>
          <a:r>
            <a:rPr lang="en-US" sz="4400" kern="1200" baseline="0" dirty="0">
              <a:latin typeface="Tahoma" panose="020B0604030504040204" pitchFamily="34" charset="0"/>
              <a:ea typeface="Tahoma" panose="020B0604030504040204" pitchFamily="34" charset="0"/>
              <a:cs typeface="Tahoma" panose="020B0604030504040204" pitchFamily="34" charset="0"/>
            </a:rPr>
            <a:t>3</a:t>
          </a:r>
          <a:r>
            <a:rPr lang="en-US" sz="4400" kern="1200" baseline="30000" dirty="0">
              <a:latin typeface="Tahoma" panose="020B0604030504040204" pitchFamily="34" charset="0"/>
              <a:ea typeface="Tahoma" panose="020B0604030504040204" pitchFamily="34" charset="0"/>
              <a:cs typeface="Tahoma" panose="020B0604030504040204" pitchFamily="34" charset="0"/>
            </a:rPr>
            <a:t>rd</a:t>
          </a:r>
          <a:r>
            <a:rPr lang="en-US" sz="4400" kern="1200" baseline="0" dirty="0">
              <a:latin typeface="Tahoma" panose="020B0604030504040204" pitchFamily="34" charset="0"/>
              <a:ea typeface="Tahoma" panose="020B0604030504040204" pitchFamily="34" charset="0"/>
              <a:cs typeface="Tahoma" panose="020B0604030504040204" pitchFamily="34" charset="0"/>
            </a:rPr>
            <a:t> Lab Hazard</a:t>
          </a:r>
        </a:p>
      </dsp:txBody>
      <dsp:txXfrm>
        <a:off x="463423" y="60128"/>
        <a:ext cx="5525884" cy="111147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7A140-C3A5-43E4-BD28-3C31B61E6EA3}">
      <dsp:nvSpPr>
        <dsp:cNvPr id="0" name=""/>
        <dsp:cNvSpPr/>
      </dsp:nvSpPr>
      <dsp:spPr>
        <a:xfrm>
          <a:off x="0" y="805527"/>
          <a:ext cx="8065915" cy="5569200"/>
        </a:xfrm>
        <a:prstGeom prst="rect">
          <a:avLst/>
        </a:prstGeom>
        <a:no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26005" tIns="354076" rIns="626005" bIns="256032" numCol="1" spcCol="1270" anchor="t" anchorCtr="0">
          <a:noAutofit/>
        </a:bodyPr>
        <a:lstStyle/>
        <a:p>
          <a:pPr marL="285750" lvl="1" indent="-285750" algn="l" defTabSz="1600200">
            <a:lnSpc>
              <a:spcPct val="90000"/>
            </a:lnSpc>
            <a:spcBef>
              <a:spcPct val="0"/>
            </a:spcBef>
            <a:spcAft>
              <a:spcPct val="15000"/>
            </a:spcAft>
            <a:buChar char="•"/>
          </a:pPr>
          <a:r>
            <a:rPr lang="en-US" sz="3600" kern="1200" dirty="0">
              <a:latin typeface="Tahoma" panose="020B0604030504040204" pitchFamily="34" charset="0"/>
              <a:ea typeface="Tahoma" panose="020B0604030504040204" pitchFamily="34" charset="0"/>
              <a:cs typeface="Tahoma" panose="020B0604030504040204" pitchFamily="34" charset="0"/>
            </a:rPr>
            <a:t>Problem: A large portion of published studies rely too heavily on p-values which results in publication bias.</a:t>
          </a: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dsp:txBody>
      <dsp:txXfrm>
        <a:off x="0" y="805527"/>
        <a:ext cx="8065915" cy="5569200"/>
      </dsp:txXfrm>
    </dsp:sp>
    <dsp:sp modelId="{A8B898EB-38C9-408E-9FE2-CB5C874FA50A}">
      <dsp:nvSpPr>
        <dsp:cNvPr id="0" name=""/>
        <dsp:cNvSpPr/>
      </dsp:nvSpPr>
      <dsp:spPr>
        <a:xfrm>
          <a:off x="403295" y="0"/>
          <a:ext cx="5646140" cy="1046973"/>
        </a:xfrm>
        <a:prstGeom prst="roundRect">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411" tIns="0" rIns="213411" bIns="0" numCol="1" spcCol="1270" anchor="ctr" anchorCtr="0">
          <a:noAutofit/>
        </a:bodyPr>
        <a:lstStyle/>
        <a:p>
          <a:pPr marL="0" lvl="0" indent="0" algn="l" defTabSz="1955800">
            <a:lnSpc>
              <a:spcPct val="90000"/>
            </a:lnSpc>
            <a:spcBef>
              <a:spcPct val="0"/>
            </a:spcBef>
            <a:spcAft>
              <a:spcPct val="35000"/>
            </a:spcAft>
            <a:buNone/>
          </a:pPr>
          <a:r>
            <a:rPr lang="en-US" sz="4400" kern="1200" baseline="0" dirty="0">
              <a:latin typeface="Tahoma" panose="020B0604030504040204" pitchFamily="34" charset="0"/>
              <a:ea typeface="Tahoma" panose="020B0604030504040204" pitchFamily="34" charset="0"/>
              <a:cs typeface="Tahoma" panose="020B0604030504040204" pitchFamily="34" charset="0"/>
            </a:rPr>
            <a:t>4</a:t>
          </a:r>
          <a:r>
            <a:rPr lang="en-US" sz="4400" kern="1200" baseline="30000" dirty="0">
              <a:latin typeface="Tahoma" panose="020B0604030504040204" pitchFamily="34" charset="0"/>
              <a:ea typeface="Tahoma" panose="020B0604030504040204" pitchFamily="34" charset="0"/>
              <a:cs typeface="Tahoma" panose="020B0604030504040204" pitchFamily="34" charset="0"/>
            </a:rPr>
            <a:t>th</a:t>
          </a:r>
          <a:r>
            <a:rPr lang="en-US" sz="4400" kern="1200" baseline="0" dirty="0">
              <a:latin typeface="Tahoma" panose="020B0604030504040204" pitchFamily="34" charset="0"/>
              <a:ea typeface="Tahoma" panose="020B0604030504040204" pitchFamily="34" charset="0"/>
              <a:cs typeface="Tahoma" panose="020B0604030504040204" pitchFamily="34" charset="0"/>
            </a:rPr>
            <a:t> Lab Hazard</a:t>
          </a:r>
        </a:p>
      </dsp:txBody>
      <dsp:txXfrm>
        <a:off x="454404" y="51109"/>
        <a:ext cx="5543922" cy="9447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7A140-C3A5-43E4-BD28-3C31B61E6EA3}">
      <dsp:nvSpPr>
        <dsp:cNvPr id="0" name=""/>
        <dsp:cNvSpPr/>
      </dsp:nvSpPr>
      <dsp:spPr>
        <a:xfrm>
          <a:off x="0" y="951367"/>
          <a:ext cx="8065915" cy="5418000"/>
        </a:xfrm>
        <a:prstGeom prst="rect">
          <a:avLst/>
        </a:prstGeom>
        <a:no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26005" tIns="416560" rIns="626005" bIns="256032" numCol="1" spcCol="1270" anchor="t" anchorCtr="0">
          <a:noAutofit/>
        </a:bodyPr>
        <a:lstStyle/>
        <a:p>
          <a:pPr marL="285750" lvl="1" indent="-285750" algn="l" defTabSz="1600200">
            <a:lnSpc>
              <a:spcPct val="90000"/>
            </a:lnSpc>
            <a:spcBef>
              <a:spcPct val="0"/>
            </a:spcBef>
            <a:spcAft>
              <a:spcPct val="15000"/>
            </a:spcAft>
            <a:buChar char="•"/>
          </a:pPr>
          <a:r>
            <a:rPr lang="en-US" sz="3600" kern="1200" dirty="0">
              <a:latin typeface="Tahoma" panose="020B0604030504040204" pitchFamily="34" charset="0"/>
              <a:ea typeface="Tahoma" panose="020B0604030504040204" pitchFamily="34" charset="0"/>
              <a:cs typeface="Tahoma" panose="020B0604030504040204" pitchFamily="34" charset="0"/>
            </a:rPr>
            <a:t>Problem: A large portion of published studies rely too heavily on p-values which results in publication bias.</a:t>
          </a: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r>
            <a:rPr lang="en-US" sz="3600" kern="1200" dirty="0">
              <a:latin typeface="Tahoma" panose="020B0604030504040204" pitchFamily="34" charset="0"/>
              <a:ea typeface="Tahoma" panose="020B0604030504040204" pitchFamily="34" charset="0"/>
              <a:cs typeface="Tahoma" panose="020B0604030504040204" pitchFamily="34" charset="0"/>
            </a:rPr>
            <a:t>Solution: Follow proper publication procedures and ethics. “Pre-registration” of research articles has potential.</a:t>
          </a:r>
        </a:p>
      </dsp:txBody>
      <dsp:txXfrm>
        <a:off x="0" y="951367"/>
        <a:ext cx="8065915" cy="5418000"/>
      </dsp:txXfrm>
    </dsp:sp>
    <dsp:sp modelId="{A8B898EB-38C9-408E-9FE2-CB5C874FA50A}">
      <dsp:nvSpPr>
        <dsp:cNvPr id="0" name=""/>
        <dsp:cNvSpPr/>
      </dsp:nvSpPr>
      <dsp:spPr>
        <a:xfrm>
          <a:off x="403295" y="0"/>
          <a:ext cx="5646140" cy="1231733"/>
        </a:xfrm>
        <a:prstGeom prst="roundRect">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411" tIns="0" rIns="213411" bIns="0" numCol="1" spcCol="1270" anchor="ctr" anchorCtr="0">
          <a:noAutofit/>
        </a:bodyPr>
        <a:lstStyle/>
        <a:p>
          <a:pPr marL="0" lvl="0" indent="0" algn="l" defTabSz="1955800">
            <a:lnSpc>
              <a:spcPct val="90000"/>
            </a:lnSpc>
            <a:spcBef>
              <a:spcPct val="0"/>
            </a:spcBef>
            <a:spcAft>
              <a:spcPct val="35000"/>
            </a:spcAft>
            <a:buNone/>
          </a:pPr>
          <a:r>
            <a:rPr lang="en-US" sz="4400" kern="1200" baseline="0" dirty="0">
              <a:latin typeface="Tahoma" panose="020B0604030504040204" pitchFamily="34" charset="0"/>
              <a:ea typeface="Tahoma" panose="020B0604030504040204" pitchFamily="34" charset="0"/>
              <a:cs typeface="Tahoma" panose="020B0604030504040204" pitchFamily="34" charset="0"/>
            </a:rPr>
            <a:t>4</a:t>
          </a:r>
          <a:r>
            <a:rPr lang="en-US" sz="4400" kern="1200" baseline="30000" dirty="0">
              <a:latin typeface="Tahoma" panose="020B0604030504040204" pitchFamily="34" charset="0"/>
              <a:ea typeface="Tahoma" panose="020B0604030504040204" pitchFamily="34" charset="0"/>
              <a:cs typeface="Tahoma" panose="020B0604030504040204" pitchFamily="34" charset="0"/>
            </a:rPr>
            <a:t>th</a:t>
          </a:r>
          <a:r>
            <a:rPr lang="en-US" sz="4400" kern="1200" baseline="0" dirty="0">
              <a:latin typeface="Tahoma" panose="020B0604030504040204" pitchFamily="34" charset="0"/>
              <a:ea typeface="Tahoma" panose="020B0604030504040204" pitchFamily="34" charset="0"/>
              <a:cs typeface="Tahoma" panose="020B0604030504040204" pitchFamily="34" charset="0"/>
            </a:rPr>
            <a:t> Lab Hazard</a:t>
          </a:r>
        </a:p>
      </dsp:txBody>
      <dsp:txXfrm>
        <a:off x="463423" y="60128"/>
        <a:ext cx="5525884" cy="111147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67A140-C3A5-43E4-BD28-3C31B61E6EA3}">
      <dsp:nvSpPr>
        <dsp:cNvPr id="0" name=""/>
        <dsp:cNvSpPr/>
      </dsp:nvSpPr>
      <dsp:spPr>
        <a:xfrm>
          <a:off x="0" y="1122407"/>
          <a:ext cx="8065915" cy="5216400"/>
        </a:xfrm>
        <a:prstGeom prst="rect">
          <a:avLst/>
        </a:prstGeom>
        <a:no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26005" tIns="479044" rIns="626005" bIns="256032" numCol="1" spcCol="1270" anchor="t" anchorCtr="0">
          <a:noAutofit/>
        </a:bodyPr>
        <a:lstStyle/>
        <a:p>
          <a:pPr marL="285750" lvl="1" indent="-285750" algn="l" defTabSz="1600200">
            <a:lnSpc>
              <a:spcPct val="90000"/>
            </a:lnSpc>
            <a:spcBef>
              <a:spcPct val="0"/>
            </a:spcBef>
            <a:spcAft>
              <a:spcPct val="15000"/>
            </a:spcAft>
            <a:buChar char="•"/>
          </a:pPr>
          <a:r>
            <a:rPr lang="en-US" sz="3600" kern="1200" dirty="0">
              <a:latin typeface="Tahoma" panose="020B0604030504040204" pitchFamily="34" charset="0"/>
              <a:ea typeface="Tahoma" panose="020B0604030504040204" pitchFamily="34" charset="0"/>
              <a:cs typeface="Tahoma" panose="020B0604030504040204" pitchFamily="34" charset="0"/>
            </a:rPr>
            <a:t>Problem: It’s just a bunch of numbers…</a:t>
          </a: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a:p>
          <a:pPr marL="285750" lvl="1" indent="-285750" algn="l" defTabSz="1600200">
            <a:lnSpc>
              <a:spcPct val="90000"/>
            </a:lnSpc>
            <a:spcBef>
              <a:spcPct val="0"/>
            </a:spcBef>
            <a:spcAft>
              <a:spcPct val="15000"/>
            </a:spcAft>
            <a:buChar char="•"/>
          </a:pPr>
          <a:endParaRPr lang="en-US" sz="3600" kern="1200" dirty="0">
            <a:latin typeface="Tahoma" panose="020B0604030504040204" pitchFamily="34" charset="0"/>
            <a:ea typeface="Tahoma" panose="020B0604030504040204" pitchFamily="34" charset="0"/>
            <a:cs typeface="Tahoma" panose="020B0604030504040204" pitchFamily="34" charset="0"/>
          </a:endParaRPr>
        </a:p>
      </dsp:txBody>
      <dsp:txXfrm>
        <a:off x="0" y="1122407"/>
        <a:ext cx="8065915" cy="5216400"/>
      </dsp:txXfrm>
    </dsp:sp>
    <dsp:sp modelId="{A8B898EB-38C9-408E-9FE2-CB5C874FA50A}">
      <dsp:nvSpPr>
        <dsp:cNvPr id="0" name=""/>
        <dsp:cNvSpPr/>
      </dsp:nvSpPr>
      <dsp:spPr>
        <a:xfrm>
          <a:off x="403295" y="18106"/>
          <a:ext cx="5646140" cy="1416493"/>
        </a:xfrm>
        <a:prstGeom prst="round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411" tIns="0" rIns="213411" bIns="0" numCol="1" spcCol="1270" anchor="ctr" anchorCtr="0">
          <a:noAutofit/>
        </a:bodyPr>
        <a:lstStyle/>
        <a:p>
          <a:pPr marL="0" lvl="0" indent="0" algn="l" defTabSz="1955800">
            <a:lnSpc>
              <a:spcPct val="90000"/>
            </a:lnSpc>
            <a:spcBef>
              <a:spcPct val="0"/>
            </a:spcBef>
            <a:spcAft>
              <a:spcPct val="35000"/>
            </a:spcAft>
            <a:buNone/>
          </a:pPr>
          <a:r>
            <a:rPr lang="en-US" sz="4400" kern="1200" baseline="0" dirty="0">
              <a:latin typeface="Tahoma" panose="020B0604030504040204" pitchFamily="34" charset="0"/>
              <a:ea typeface="Tahoma" panose="020B0604030504040204" pitchFamily="34" charset="0"/>
              <a:cs typeface="Tahoma" panose="020B0604030504040204" pitchFamily="34" charset="0"/>
            </a:rPr>
            <a:t>5</a:t>
          </a:r>
          <a:r>
            <a:rPr lang="en-US" sz="4400" kern="1200" baseline="30000" dirty="0">
              <a:latin typeface="Tahoma" panose="020B0604030504040204" pitchFamily="34" charset="0"/>
              <a:ea typeface="Tahoma" panose="020B0604030504040204" pitchFamily="34" charset="0"/>
              <a:cs typeface="Tahoma" panose="020B0604030504040204" pitchFamily="34" charset="0"/>
            </a:rPr>
            <a:t>th</a:t>
          </a:r>
          <a:r>
            <a:rPr lang="en-US" sz="4400" kern="1200" baseline="0" dirty="0">
              <a:latin typeface="Tahoma" panose="020B0604030504040204" pitchFamily="34" charset="0"/>
              <a:ea typeface="Tahoma" panose="020B0604030504040204" pitchFamily="34" charset="0"/>
              <a:cs typeface="Tahoma" panose="020B0604030504040204" pitchFamily="34" charset="0"/>
            </a:rPr>
            <a:t> Lab Hazard</a:t>
          </a:r>
        </a:p>
      </dsp:txBody>
      <dsp:txXfrm>
        <a:off x="472442" y="87253"/>
        <a:ext cx="5507846" cy="127819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0860" cy="45281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14100" y="1"/>
            <a:ext cx="3070860" cy="452814"/>
          </a:xfrm>
          <a:prstGeom prst="rect">
            <a:avLst/>
          </a:prstGeom>
        </p:spPr>
        <p:txBody>
          <a:bodyPr vert="horz" lIns="91440" tIns="45720" rIns="91440" bIns="45720" rtlCol="0"/>
          <a:lstStyle>
            <a:lvl1pPr algn="r">
              <a:defRPr sz="1200"/>
            </a:lvl1pPr>
          </a:lstStyle>
          <a:p>
            <a:fld id="{A6FA5F84-BD09-45D7-A439-8071244DA6FE}" type="datetimeFigureOut">
              <a:rPr lang="en-US" smtClean="0"/>
              <a:t>10/12/2018</a:t>
            </a:fld>
            <a:endParaRPr lang="en-US"/>
          </a:p>
        </p:txBody>
      </p:sp>
      <p:sp>
        <p:nvSpPr>
          <p:cNvPr id="4" name="Slide Image Placeholder 3"/>
          <p:cNvSpPr>
            <a:spLocks noGrp="1" noRot="1" noChangeAspect="1"/>
          </p:cNvSpPr>
          <p:nvPr>
            <p:ph type="sldImg" idx="2"/>
          </p:nvPr>
        </p:nvSpPr>
        <p:spPr>
          <a:xfrm>
            <a:off x="836613" y="1128713"/>
            <a:ext cx="5413375" cy="30448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660" y="4343251"/>
            <a:ext cx="5669280" cy="355357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572125"/>
            <a:ext cx="3070860" cy="4528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14100" y="8572125"/>
            <a:ext cx="3070860" cy="452813"/>
          </a:xfrm>
          <a:prstGeom prst="rect">
            <a:avLst/>
          </a:prstGeom>
        </p:spPr>
        <p:txBody>
          <a:bodyPr vert="horz" lIns="91440" tIns="45720" rIns="91440" bIns="45720" rtlCol="0" anchor="b"/>
          <a:lstStyle>
            <a:lvl1pPr algn="r">
              <a:defRPr sz="1200"/>
            </a:lvl1pPr>
          </a:lstStyle>
          <a:p>
            <a:fld id="{49460A51-B68B-4C64-B8CD-9B72E470DDA4}" type="slidenum">
              <a:rPr lang="en-US" smtClean="0"/>
              <a:t>‹#›</a:t>
            </a:fld>
            <a:endParaRPr lang="en-US"/>
          </a:p>
        </p:txBody>
      </p:sp>
    </p:spTree>
    <p:extLst>
      <p:ext uri="{BB962C8B-B14F-4D97-AF65-F5344CB8AC3E}">
        <p14:creationId xmlns:p14="http://schemas.microsoft.com/office/powerpoint/2010/main" val="1593827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ML and AI models has gotten easier and easier.  It is no longer difficult to produce predictive models for varying disciplines.  We are responsible to ensure ML and AI methods are properly applied to real life scenarios.</a:t>
            </a:r>
          </a:p>
        </p:txBody>
      </p:sp>
      <p:sp>
        <p:nvSpPr>
          <p:cNvPr id="4" name="Slide Number Placeholder 3"/>
          <p:cNvSpPr>
            <a:spLocks noGrp="1"/>
          </p:cNvSpPr>
          <p:nvPr>
            <p:ph type="sldNum" sz="quarter" idx="5"/>
          </p:nvPr>
        </p:nvSpPr>
        <p:spPr/>
        <p:txBody>
          <a:bodyPr/>
          <a:lstStyle/>
          <a:p>
            <a:fld id="{49460A51-B68B-4C64-B8CD-9B72E470DDA4}" type="slidenum">
              <a:rPr lang="en-US" smtClean="0"/>
              <a:t>1</a:t>
            </a:fld>
            <a:endParaRPr lang="en-US"/>
          </a:p>
        </p:txBody>
      </p:sp>
    </p:spTree>
    <p:extLst>
      <p:ext uri="{BB962C8B-B14F-4D97-AF65-F5344CB8AC3E}">
        <p14:creationId xmlns:p14="http://schemas.microsoft.com/office/powerpoint/2010/main" val="1677960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numbers are definitely “publishable” to some standards.</a:t>
            </a:r>
          </a:p>
        </p:txBody>
      </p:sp>
      <p:sp>
        <p:nvSpPr>
          <p:cNvPr id="4" name="Slide Number Placeholder 3"/>
          <p:cNvSpPr>
            <a:spLocks noGrp="1"/>
          </p:cNvSpPr>
          <p:nvPr>
            <p:ph type="sldNum" sz="quarter" idx="5"/>
          </p:nvPr>
        </p:nvSpPr>
        <p:spPr/>
        <p:txBody>
          <a:bodyPr/>
          <a:lstStyle/>
          <a:p>
            <a:fld id="{49460A51-B68B-4C64-B8CD-9B72E470DDA4}" type="slidenum">
              <a:rPr lang="en-US" smtClean="0"/>
              <a:t>10</a:t>
            </a:fld>
            <a:endParaRPr lang="en-US"/>
          </a:p>
        </p:txBody>
      </p:sp>
    </p:spTree>
    <p:extLst>
      <p:ext uri="{BB962C8B-B14F-4D97-AF65-F5344CB8AC3E}">
        <p14:creationId xmlns:p14="http://schemas.microsoft.com/office/powerpoint/2010/main" val="1318265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look at another measure… accuracy.  Hey these are looking even better!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we loved the results, so we decided to implement and send the patients we’ve predicted to be most likely to develop these conditions to some care managers.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before sending we wanted to make sure we knew how many of the patients we sent would likely end up developing these conditions…</a:t>
            </a:r>
          </a:p>
        </p:txBody>
      </p:sp>
      <p:sp>
        <p:nvSpPr>
          <p:cNvPr id="4" name="Slide Number Placeholder 3"/>
          <p:cNvSpPr>
            <a:spLocks noGrp="1"/>
          </p:cNvSpPr>
          <p:nvPr>
            <p:ph type="sldNum" sz="quarter" idx="5"/>
          </p:nvPr>
        </p:nvSpPr>
        <p:spPr/>
        <p:txBody>
          <a:bodyPr/>
          <a:lstStyle/>
          <a:p>
            <a:fld id="{49460A51-B68B-4C64-B8CD-9B72E470DDA4}" type="slidenum">
              <a:rPr lang="en-US" smtClean="0"/>
              <a:t>11</a:t>
            </a:fld>
            <a:endParaRPr lang="en-US"/>
          </a:p>
        </p:txBody>
      </p:sp>
    </p:spTree>
    <p:extLst>
      <p:ext uri="{BB962C8B-B14F-4D97-AF65-F5344CB8AC3E}">
        <p14:creationId xmlns:p14="http://schemas.microsoft.com/office/powerpoint/2010/main" val="3531102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Whoa!  What happened?  Only 4-15% of the names we would have sent didn’t result in the disease?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They may loose trust in the work I do for them if I were to send this over as is.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Anyone have an idea why this could be?</a:t>
            </a:r>
          </a:p>
          <a:p>
            <a:endParaRPr lang="en-US" dirty="0"/>
          </a:p>
          <a:p>
            <a:endParaRPr lang="en-US" dirty="0"/>
          </a:p>
        </p:txBody>
      </p:sp>
      <p:sp>
        <p:nvSpPr>
          <p:cNvPr id="4" name="Slide Number Placeholder 3"/>
          <p:cNvSpPr>
            <a:spLocks noGrp="1"/>
          </p:cNvSpPr>
          <p:nvPr>
            <p:ph type="sldNum" sz="quarter" idx="5"/>
          </p:nvPr>
        </p:nvSpPr>
        <p:spPr/>
        <p:txBody>
          <a:bodyPr/>
          <a:lstStyle/>
          <a:p>
            <a:fld id="{49460A51-B68B-4C64-B8CD-9B72E470DDA4}" type="slidenum">
              <a:rPr lang="en-US" smtClean="0"/>
              <a:t>12</a:t>
            </a:fld>
            <a:endParaRPr lang="en-US"/>
          </a:p>
        </p:txBody>
      </p:sp>
    </p:spTree>
    <p:extLst>
      <p:ext uri="{BB962C8B-B14F-4D97-AF65-F5344CB8AC3E}">
        <p14:creationId xmlns:p14="http://schemas.microsoft.com/office/powerpoint/2010/main" val="3479618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proportions of those that have the disease compared to those that don’t is very small.  Don’t be deceived.</a:t>
            </a:r>
          </a:p>
          <a:p>
            <a:endParaRPr lang="en-US" dirty="0"/>
          </a:p>
          <a:p>
            <a:r>
              <a:rPr lang="en-US" dirty="0"/>
              <a:t>In fact, in every case above, I would be better off to just predict that no one has any disease and I’d get better accuracy.</a:t>
            </a:r>
          </a:p>
          <a:p>
            <a:endParaRPr lang="en-US" dirty="0"/>
          </a:p>
          <a:p>
            <a:endParaRPr lang="en-US" dirty="0"/>
          </a:p>
        </p:txBody>
      </p:sp>
      <p:sp>
        <p:nvSpPr>
          <p:cNvPr id="4" name="Slide Number Placeholder 3"/>
          <p:cNvSpPr>
            <a:spLocks noGrp="1"/>
          </p:cNvSpPr>
          <p:nvPr>
            <p:ph type="sldNum" sz="quarter" idx="5"/>
          </p:nvPr>
        </p:nvSpPr>
        <p:spPr/>
        <p:txBody>
          <a:bodyPr/>
          <a:lstStyle/>
          <a:p>
            <a:fld id="{49460A51-B68B-4C64-B8CD-9B72E470DDA4}" type="slidenum">
              <a:rPr lang="en-US" smtClean="0"/>
              <a:t>13</a:t>
            </a:fld>
            <a:endParaRPr lang="en-US"/>
          </a:p>
        </p:txBody>
      </p:sp>
    </p:spTree>
    <p:extLst>
      <p:ext uri="{BB962C8B-B14F-4D97-AF65-F5344CB8AC3E}">
        <p14:creationId xmlns:p14="http://schemas.microsoft.com/office/powerpoint/2010/main" val="654013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460A51-B68B-4C64-B8CD-9B72E470DDA4}" type="slidenum">
              <a:rPr lang="en-US" smtClean="0"/>
              <a:t>14</a:t>
            </a:fld>
            <a:endParaRPr lang="en-US"/>
          </a:p>
        </p:txBody>
      </p:sp>
    </p:spTree>
    <p:extLst>
      <p:ext uri="{BB962C8B-B14F-4D97-AF65-F5344CB8AC3E}">
        <p14:creationId xmlns:p14="http://schemas.microsoft.com/office/powerpoint/2010/main" val="3448516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460A51-B68B-4C64-B8CD-9B72E470DDA4}" type="slidenum">
              <a:rPr lang="en-US" smtClean="0"/>
              <a:t>15</a:t>
            </a:fld>
            <a:endParaRPr lang="en-US"/>
          </a:p>
        </p:txBody>
      </p:sp>
    </p:spTree>
    <p:extLst>
      <p:ext uri="{BB962C8B-B14F-4D97-AF65-F5344CB8AC3E}">
        <p14:creationId xmlns:p14="http://schemas.microsoft.com/office/powerpoint/2010/main" val="1363189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PredPol</a:t>
            </a:r>
            <a:r>
              <a:rPr lang="en-US" dirty="0"/>
              <a:t> ML tool to help policing efforts touts their algorithm as </a:t>
            </a:r>
            <a:r>
              <a:rPr lang="en-US" i="1" dirty="0"/>
              <a:t>a parsimonious race-neutral system that uses “only three data points in making predictions: past type of crime, place of crime, and time of crime. It uses no personal information about individuals or groups of individuals, eliminating any personal liberties and profiling concerns.”</a:t>
            </a:r>
          </a:p>
        </p:txBody>
      </p:sp>
      <p:sp>
        <p:nvSpPr>
          <p:cNvPr id="4" name="Slide Number Placeholder 3"/>
          <p:cNvSpPr>
            <a:spLocks noGrp="1"/>
          </p:cNvSpPr>
          <p:nvPr>
            <p:ph type="sldNum" sz="quarter" idx="5"/>
          </p:nvPr>
        </p:nvSpPr>
        <p:spPr/>
        <p:txBody>
          <a:bodyPr/>
          <a:lstStyle/>
          <a:p>
            <a:fld id="{49460A51-B68B-4C64-B8CD-9B72E470DDA4}" type="slidenum">
              <a:rPr lang="en-US" smtClean="0"/>
              <a:t>16</a:t>
            </a:fld>
            <a:endParaRPr lang="en-US"/>
          </a:p>
        </p:txBody>
      </p:sp>
    </p:spTree>
    <p:extLst>
      <p:ext uri="{BB962C8B-B14F-4D97-AF65-F5344CB8AC3E}">
        <p14:creationId xmlns:p14="http://schemas.microsoft.com/office/powerpoint/2010/main" val="1542346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distribution of the number of drug arrests in 2010 based on data from Oakland Police Department.</a:t>
            </a:r>
          </a:p>
          <a:p>
            <a:endParaRPr lang="en-US" dirty="0"/>
          </a:p>
          <a:p>
            <a:r>
              <a:rPr lang="en-US" dirty="0"/>
              <a:t>This will likely be used to determine individuals risk of committing a drug offense or help determine where the police officers should do their beat.</a:t>
            </a:r>
          </a:p>
          <a:p>
            <a:endParaRPr lang="en-US" dirty="0"/>
          </a:p>
          <a:p>
            <a:r>
              <a:rPr lang="en-US" dirty="0"/>
              <a:t>CONFIRMATION BIAS</a:t>
            </a:r>
          </a:p>
        </p:txBody>
      </p:sp>
      <p:sp>
        <p:nvSpPr>
          <p:cNvPr id="4" name="Slide Number Placeholder 3"/>
          <p:cNvSpPr>
            <a:spLocks noGrp="1"/>
          </p:cNvSpPr>
          <p:nvPr>
            <p:ph type="sldNum" sz="quarter" idx="5"/>
          </p:nvPr>
        </p:nvSpPr>
        <p:spPr/>
        <p:txBody>
          <a:bodyPr/>
          <a:lstStyle/>
          <a:p>
            <a:fld id="{49460A51-B68B-4C64-B8CD-9B72E470DDA4}" type="slidenum">
              <a:rPr lang="en-US" smtClean="0"/>
              <a:t>17</a:t>
            </a:fld>
            <a:endParaRPr lang="en-US"/>
          </a:p>
        </p:txBody>
      </p:sp>
    </p:spTree>
    <p:extLst>
      <p:ext uri="{BB962C8B-B14F-4D97-AF65-F5344CB8AC3E}">
        <p14:creationId xmlns:p14="http://schemas.microsoft.com/office/powerpoint/2010/main" val="3908011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Estimated number of drug users, based on 2011 National Survey on Drug Use and Health.  </a:t>
            </a:r>
          </a:p>
          <a:p>
            <a:endParaRPr lang="en-US" dirty="0"/>
          </a:p>
          <a:p>
            <a:r>
              <a:rPr lang="en-US" dirty="0"/>
              <a:t>Apparently, there appears to be a disproportionate focus on West Oakland instead of International Boulevard.</a:t>
            </a:r>
          </a:p>
        </p:txBody>
      </p:sp>
      <p:sp>
        <p:nvSpPr>
          <p:cNvPr id="4" name="Slide Number Placeholder 3"/>
          <p:cNvSpPr>
            <a:spLocks noGrp="1"/>
          </p:cNvSpPr>
          <p:nvPr>
            <p:ph type="sldNum" sz="quarter" idx="5"/>
          </p:nvPr>
        </p:nvSpPr>
        <p:spPr/>
        <p:txBody>
          <a:bodyPr/>
          <a:lstStyle/>
          <a:p>
            <a:fld id="{49460A51-B68B-4C64-B8CD-9B72E470DDA4}" type="slidenum">
              <a:rPr lang="en-US" smtClean="0"/>
              <a:t>18</a:t>
            </a:fld>
            <a:endParaRPr lang="en-US"/>
          </a:p>
        </p:txBody>
      </p:sp>
    </p:spTree>
    <p:extLst>
      <p:ext uri="{BB962C8B-B14F-4D97-AF65-F5344CB8AC3E}">
        <p14:creationId xmlns:p14="http://schemas.microsoft.com/office/powerpoint/2010/main" val="713622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Rather than correcting the biases in the police data it only reinforces them.</a:t>
            </a:r>
          </a:p>
        </p:txBody>
      </p:sp>
      <p:sp>
        <p:nvSpPr>
          <p:cNvPr id="4" name="Slide Number Placeholder 3"/>
          <p:cNvSpPr>
            <a:spLocks noGrp="1"/>
          </p:cNvSpPr>
          <p:nvPr>
            <p:ph type="sldNum" sz="quarter" idx="5"/>
          </p:nvPr>
        </p:nvSpPr>
        <p:spPr/>
        <p:txBody>
          <a:bodyPr/>
          <a:lstStyle/>
          <a:p>
            <a:fld id="{49460A51-B68B-4C64-B8CD-9B72E470DDA4}" type="slidenum">
              <a:rPr lang="en-US" smtClean="0"/>
              <a:t>19</a:t>
            </a:fld>
            <a:endParaRPr lang="en-US"/>
          </a:p>
        </p:txBody>
      </p:sp>
    </p:spTree>
    <p:extLst>
      <p:ext uri="{BB962C8B-B14F-4D97-AF65-F5344CB8AC3E}">
        <p14:creationId xmlns:p14="http://schemas.microsoft.com/office/powerpoint/2010/main" val="1829893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aaf5a2ed3_2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g2aaf5a2ed3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the “race-neutral” feature of the algorithm?</a:t>
            </a:r>
          </a:p>
          <a:p>
            <a:endParaRPr lang="en-US" dirty="0"/>
          </a:p>
          <a:p>
            <a:r>
              <a:rPr lang="en-US" dirty="0"/>
              <a:t>Just because we don’t include race in the model doesn’t mean there is no bias in the data.</a:t>
            </a:r>
          </a:p>
        </p:txBody>
      </p:sp>
      <p:sp>
        <p:nvSpPr>
          <p:cNvPr id="4" name="Slide Number Placeholder 3"/>
          <p:cNvSpPr>
            <a:spLocks noGrp="1"/>
          </p:cNvSpPr>
          <p:nvPr>
            <p:ph type="sldNum" sz="quarter" idx="5"/>
          </p:nvPr>
        </p:nvSpPr>
        <p:spPr/>
        <p:txBody>
          <a:bodyPr/>
          <a:lstStyle/>
          <a:p>
            <a:fld id="{49460A51-B68B-4C64-B8CD-9B72E470DDA4}" type="slidenum">
              <a:rPr lang="en-US" smtClean="0"/>
              <a:t>20</a:t>
            </a:fld>
            <a:endParaRPr lang="en-US"/>
          </a:p>
        </p:txBody>
      </p:sp>
    </p:spTree>
    <p:extLst>
      <p:ext uri="{BB962C8B-B14F-4D97-AF65-F5344CB8AC3E}">
        <p14:creationId xmlns:p14="http://schemas.microsoft.com/office/powerpoint/2010/main" val="3443872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460A51-B68B-4C64-B8CD-9B72E470DDA4}" type="slidenum">
              <a:rPr lang="en-US" smtClean="0"/>
              <a:t>21</a:t>
            </a:fld>
            <a:endParaRPr lang="en-US"/>
          </a:p>
        </p:txBody>
      </p:sp>
    </p:spTree>
    <p:extLst>
      <p:ext uri="{BB962C8B-B14F-4D97-AF65-F5344CB8AC3E}">
        <p14:creationId xmlns:p14="http://schemas.microsoft.com/office/powerpoint/2010/main" val="1997049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460A51-B68B-4C64-B8CD-9B72E470DDA4}" type="slidenum">
              <a:rPr lang="en-US" smtClean="0"/>
              <a:t>22</a:t>
            </a:fld>
            <a:endParaRPr lang="en-US"/>
          </a:p>
        </p:txBody>
      </p:sp>
    </p:spTree>
    <p:extLst>
      <p:ext uri="{BB962C8B-B14F-4D97-AF65-F5344CB8AC3E}">
        <p14:creationId xmlns:p14="http://schemas.microsoft.com/office/powerpoint/2010/main" val="166093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Assumptions of Technological Manifest Destiny</a:t>
            </a:r>
          </a:p>
          <a:p>
            <a:pPr marL="228600" indent="-228600">
              <a:buAutoNum type="arabicPeriod"/>
            </a:pPr>
            <a:r>
              <a:rPr lang="en-US" dirty="0"/>
              <a:t>Technology is VALUE-NEUTRAL, and will therefore automatically lead to good outcomes for everyone.</a:t>
            </a:r>
          </a:p>
          <a:p>
            <a:pPr marL="228600" indent="-228600">
              <a:buAutoNum type="arabicPeriod"/>
            </a:pPr>
            <a:r>
              <a:rPr lang="en-US" dirty="0"/>
              <a:t>Thus, new kinds of technology should be deployed as quickly as possible, even if we lack a general idea of how the technology works, or what the societal impact will be.</a:t>
            </a:r>
          </a:p>
          <a:p>
            <a:pPr marL="228600" indent="-228600">
              <a:buAutoNum type="arabicPeriod"/>
            </a:pPr>
            <a:r>
              <a:rPr lang="en-US" dirty="0"/>
              <a:t>History is generally uninteresting, because the past has nothing to teach us.</a:t>
            </a:r>
          </a:p>
        </p:txBody>
      </p:sp>
      <p:sp>
        <p:nvSpPr>
          <p:cNvPr id="4" name="Slide Number Placeholder 3"/>
          <p:cNvSpPr>
            <a:spLocks noGrp="1"/>
          </p:cNvSpPr>
          <p:nvPr>
            <p:ph type="sldNum" sz="quarter" idx="5"/>
          </p:nvPr>
        </p:nvSpPr>
        <p:spPr/>
        <p:txBody>
          <a:bodyPr/>
          <a:lstStyle/>
          <a:p>
            <a:fld id="{49460A51-B68B-4C64-B8CD-9B72E470DDA4}" type="slidenum">
              <a:rPr lang="en-US" smtClean="0"/>
              <a:t>23</a:t>
            </a:fld>
            <a:endParaRPr lang="en-US"/>
          </a:p>
        </p:txBody>
      </p:sp>
    </p:spTree>
    <p:extLst>
      <p:ext uri="{BB962C8B-B14F-4D97-AF65-F5344CB8AC3E}">
        <p14:creationId xmlns:p14="http://schemas.microsoft.com/office/powerpoint/2010/main" val="429050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460A51-B68B-4C64-B8CD-9B72E470DDA4}" type="slidenum">
              <a:rPr lang="en-US" smtClean="0"/>
              <a:t>24</a:t>
            </a:fld>
            <a:endParaRPr lang="en-US"/>
          </a:p>
        </p:txBody>
      </p:sp>
    </p:spTree>
    <p:extLst>
      <p:ext uri="{BB962C8B-B14F-4D97-AF65-F5344CB8AC3E}">
        <p14:creationId xmlns:p14="http://schemas.microsoft.com/office/powerpoint/2010/main" val="1410097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may not be as common among practicing data scientists and statisticians, and there has been some increased awareness of this issue.</a:t>
            </a:r>
          </a:p>
        </p:txBody>
      </p:sp>
      <p:sp>
        <p:nvSpPr>
          <p:cNvPr id="4" name="Slide Number Placeholder 3"/>
          <p:cNvSpPr>
            <a:spLocks noGrp="1"/>
          </p:cNvSpPr>
          <p:nvPr>
            <p:ph type="sldNum" sz="quarter" idx="5"/>
          </p:nvPr>
        </p:nvSpPr>
        <p:spPr/>
        <p:txBody>
          <a:bodyPr/>
          <a:lstStyle/>
          <a:p>
            <a:fld id="{49460A51-B68B-4C64-B8CD-9B72E470DDA4}" type="slidenum">
              <a:rPr lang="en-US" smtClean="0"/>
              <a:t>25</a:t>
            </a:fld>
            <a:endParaRPr lang="en-US"/>
          </a:p>
        </p:txBody>
      </p:sp>
    </p:spTree>
    <p:extLst>
      <p:ext uri="{BB962C8B-B14F-4D97-AF65-F5344CB8AC3E}">
        <p14:creationId xmlns:p14="http://schemas.microsoft.com/office/powerpoint/2010/main" val="2192639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article heading best articulates the problem… and yes psychology articles more often than not are going to be based off of small sample sizes.</a:t>
            </a:r>
          </a:p>
          <a:p>
            <a:endParaRPr lang="en-US" dirty="0"/>
          </a:p>
          <a:p>
            <a:r>
              <a:rPr lang="en-US" dirty="0"/>
              <a:t>Be sure to note that too much data can also be a problem. (Share example below)</a:t>
            </a:r>
          </a:p>
          <a:p>
            <a:endParaRPr lang="en-US" dirty="0"/>
          </a:p>
          <a:p>
            <a:r>
              <a:rPr lang="en-US" dirty="0"/>
              <a:t>I’ve had former customers say when reporting confidence intervals, I don’t care how different they are… are they significant or not?</a:t>
            </a:r>
          </a:p>
        </p:txBody>
      </p:sp>
      <p:sp>
        <p:nvSpPr>
          <p:cNvPr id="4" name="Slide Number Placeholder 3"/>
          <p:cNvSpPr>
            <a:spLocks noGrp="1"/>
          </p:cNvSpPr>
          <p:nvPr>
            <p:ph type="sldNum" sz="quarter" idx="5"/>
          </p:nvPr>
        </p:nvSpPr>
        <p:spPr/>
        <p:txBody>
          <a:bodyPr/>
          <a:lstStyle/>
          <a:p>
            <a:fld id="{49460A51-B68B-4C64-B8CD-9B72E470DDA4}" type="slidenum">
              <a:rPr lang="en-US" smtClean="0"/>
              <a:t>26</a:t>
            </a:fld>
            <a:endParaRPr lang="en-US"/>
          </a:p>
        </p:txBody>
      </p:sp>
    </p:spTree>
    <p:extLst>
      <p:ext uri="{BB962C8B-B14F-4D97-AF65-F5344CB8AC3E}">
        <p14:creationId xmlns:p14="http://schemas.microsoft.com/office/powerpoint/2010/main" val="655875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this happen?  YES!  </a:t>
            </a:r>
          </a:p>
          <a:p>
            <a:endParaRPr lang="en-US" dirty="0"/>
          </a:p>
          <a:p>
            <a:r>
              <a:rPr lang="en-US" dirty="0"/>
              <a:t>Share experience of wife’s professor who asked her to re-write her hypothesis with supporting articles to match the result of her logistic regression model.</a:t>
            </a:r>
          </a:p>
          <a:p>
            <a:endParaRPr lang="en-US" dirty="0"/>
          </a:p>
        </p:txBody>
      </p:sp>
      <p:sp>
        <p:nvSpPr>
          <p:cNvPr id="4" name="Slide Number Placeholder 3"/>
          <p:cNvSpPr>
            <a:spLocks noGrp="1"/>
          </p:cNvSpPr>
          <p:nvPr>
            <p:ph type="sldNum" sz="quarter" idx="5"/>
          </p:nvPr>
        </p:nvSpPr>
        <p:spPr/>
        <p:txBody>
          <a:bodyPr/>
          <a:lstStyle/>
          <a:p>
            <a:fld id="{49460A51-B68B-4C64-B8CD-9B72E470DDA4}" type="slidenum">
              <a:rPr lang="en-US" smtClean="0"/>
              <a:t>27</a:t>
            </a:fld>
            <a:endParaRPr lang="en-US"/>
          </a:p>
        </p:txBody>
      </p:sp>
    </p:spTree>
    <p:extLst>
      <p:ext uri="{BB962C8B-B14F-4D97-AF65-F5344CB8AC3E}">
        <p14:creationId xmlns:p14="http://schemas.microsoft.com/office/powerpoint/2010/main" val="572949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9460A51-B68B-4C64-B8CD-9B72E470DDA4}" type="slidenum">
              <a:rPr lang="en-US" smtClean="0"/>
              <a:t>28</a:t>
            </a:fld>
            <a:endParaRPr lang="en-US"/>
          </a:p>
        </p:txBody>
      </p:sp>
    </p:spTree>
    <p:extLst>
      <p:ext uri="{BB962C8B-B14F-4D97-AF65-F5344CB8AC3E}">
        <p14:creationId xmlns:p14="http://schemas.microsoft.com/office/powerpoint/2010/main" val="1006211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460A51-B68B-4C64-B8CD-9B72E470DDA4}" type="slidenum">
              <a:rPr lang="en-US" smtClean="0"/>
              <a:t>29</a:t>
            </a:fld>
            <a:endParaRPr lang="en-US"/>
          </a:p>
        </p:txBody>
      </p:sp>
    </p:spTree>
    <p:extLst>
      <p:ext uri="{BB962C8B-B14F-4D97-AF65-F5344CB8AC3E}">
        <p14:creationId xmlns:p14="http://schemas.microsoft.com/office/powerpoint/2010/main" val="3669921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be a list of problems and examples. ( beauty.ai, tay.ai, etc. )</a:t>
            </a:r>
          </a:p>
        </p:txBody>
      </p:sp>
      <p:sp>
        <p:nvSpPr>
          <p:cNvPr id="4" name="Slide Number Placeholder 3"/>
          <p:cNvSpPr>
            <a:spLocks noGrp="1"/>
          </p:cNvSpPr>
          <p:nvPr>
            <p:ph type="sldNum" sz="quarter" idx="5"/>
          </p:nvPr>
        </p:nvSpPr>
        <p:spPr/>
        <p:txBody>
          <a:bodyPr/>
          <a:lstStyle/>
          <a:p>
            <a:fld id="{49460A51-B68B-4C64-B8CD-9B72E470DDA4}" type="slidenum">
              <a:rPr lang="en-US" smtClean="0"/>
              <a:t>3</a:t>
            </a:fld>
            <a:endParaRPr lang="en-US"/>
          </a:p>
        </p:txBody>
      </p:sp>
    </p:spTree>
    <p:extLst>
      <p:ext uri="{BB962C8B-B14F-4D97-AF65-F5344CB8AC3E}">
        <p14:creationId xmlns:p14="http://schemas.microsoft.com/office/powerpoint/2010/main" val="1799208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that it drops off completely after 19 </a:t>
            </a:r>
            <a:r>
              <a:rPr lang="en-US" dirty="0">
                <a:sym typeface="Wingdings" panose="05000000000000000000" pitchFamily="2" charset="2"/>
              </a:rPr>
              <a:t></a:t>
            </a:r>
          </a:p>
          <a:p>
            <a:endParaRPr lang="en-US" dirty="0">
              <a:sym typeface="Wingdings" panose="05000000000000000000" pitchFamily="2" charset="2"/>
            </a:endParaRPr>
          </a:p>
          <a:p>
            <a:r>
              <a:rPr lang="en-US" dirty="0">
                <a:sym typeface="Wingdings" panose="05000000000000000000" pitchFamily="2" charset="2"/>
              </a:rPr>
              <a:t>We should always review our own work and ask ourselves: “What story does this analysis tell me?”</a:t>
            </a:r>
            <a:endParaRPr lang="en-US" dirty="0"/>
          </a:p>
        </p:txBody>
      </p:sp>
      <p:sp>
        <p:nvSpPr>
          <p:cNvPr id="4" name="Slide Number Placeholder 3"/>
          <p:cNvSpPr>
            <a:spLocks noGrp="1"/>
          </p:cNvSpPr>
          <p:nvPr>
            <p:ph type="sldNum" sz="quarter" idx="5"/>
          </p:nvPr>
        </p:nvSpPr>
        <p:spPr/>
        <p:txBody>
          <a:bodyPr/>
          <a:lstStyle/>
          <a:p>
            <a:fld id="{49460A51-B68B-4C64-B8CD-9B72E470DDA4}" type="slidenum">
              <a:rPr lang="en-US" smtClean="0"/>
              <a:t>30</a:t>
            </a:fld>
            <a:endParaRPr lang="en-US"/>
          </a:p>
        </p:txBody>
      </p:sp>
    </p:spTree>
    <p:extLst>
      <p:ext uri="{BB962C8B-B14F-4D97-AF65-F5344CB8AC3E}">
        <p14:creationId xmlns:p14="http://schemas.microsoft.com/office/powerpoint/2010/main" val="974175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Trust your gut… you know your data best and when you get unexpected results double and triple check it again as if you did something wrong.</a:t>
            </a:r>
          </a:p>
          <a:p>
            <a:endParaRPr lang="en-US" dirty="0"/>
          </a:p>
          <a:p>
            <a:r>
              <a:rPr lang="en-US" dirty="0"/>
              <a:t>Share introductory offer story from credit card analysis.  The data was not randomized properly.</a:t>
            </a:r>
          </a:p>
        </p:txBody>
      </p:sp>
      <p:sp>
        <p:nvSpPr>
          <p:cNvPr id="4" name="Slide Number Placeholder 3"/>
          <p:cNvSpPr>
            <a:spLocks noGrp="1"/>
          </p:cNvSpPr>
          <p:nvPr>
            <p:ph type="sldNum" sz="quarter" idx="5"/>
          </p:nvPr>
        </p:nvSpPr>
        <p:spPr/>
        <p:txBody>
          <a:bodyPr/>
          <a:lstStyle/>
          <a:p>
            <a:fld id="{49460A51-B68B-4C64-B8CD-9B72E470DDA4}" type="slidenum">
              <a:rPr lang="en-US" smtClean="0"/>
              <a:t>31</a:t>
            </a:fld>
            <a:endParaRPr lang="en-US"/>
          </a:p>
        </p:txBody>
      </p:sp>
    </p:spTree>
    <p:extLst>
      <p:ext uri="{BB962C8B-B14F-4D97-AF65-F5344CB8AC3E}">
        <p14:creationId xmlns:p14="http://schemas.microsoft.com/office/powerpoint/2010/main" val="8214730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fall victim to preventable disasters in the Data Science Lab.</a:t>
            </a:r>
          </a:p>
        </p:txBody>
      </p:sp>
      <p:sp>
        <p:nvSpPr>
          <p:cNvPr id="4" name="Slide Number Placeholder 3"/>
          <p:cNvSpPr>
            <a:spLocks noGrp="1"/>
          </p:cNvSpPr>
          <p:nvPr>
            <p:ph type="sldNum" sz="quarter" idx="5"/>
          </p:nvPr>
        </p:nvSpPr>
        <p:spPr/>
        <p:txBody>
          <a:bodyPr/>
          <a:lstStyle/>
          <a:p>
            <a:fld id="{49460A51-B68B-4C64-B8CD-9B72E470DDA4}" type="slidenum">
              <a:rPr lang="en-US" smtClean="0"/>
              <a:t>32</a:t>
            </a:fld>
            <a:endParaRPr lang="en-US"/>
          </a:p>
        </p:txBody>
      </p:sp>
    </p:spTree>
    <p:extLst>
      <p:ext uri="{BB962C8B-B14F-4D97-AF65-F5344CB8AC3E}">
        <p14:creationId xmlns:p14="http://schemas.microsoft.com/office/powerpoint/2010/main" val="24520679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prepare yourself with the right protections to be a successful data scientist.</a:t>
            </a:r>
          </a:p>
        </p:txBody>
      </p:sp>
      <p:sp>
        <p:nvSpPr>
          <p:cNvPr id="4" name="Slide Number Placeholder 3"/>
          <p:cNvSpPr>
            <a:spLocks noGrp="1"/>
          </p:cNvSpPr>
          <p:nvPr>
            <p:ph type="sldNum" sz="quarter" idx="5"/>
          </p:nvPr>
        </p:nvSpPr>
        <p:spPr/>
        <p:txBody>
          <a:bodyPr/>
          <a:lstStyle/>
          <a:p>
            <a:fld id="{49460A51-B68B-4C64-B8CD-9B72E470DDA4}" type="slidenum">
              <a:rPr lang="en-US" smtClean="0"/>
              <a:t>33</a:t>
            </a:fld>
            <a:endParaRPr lang="en-US"/>
          </a:p>
        </p:txBody>
      </p:sp>
    </p:spTree>
    <p:extLst>
      <p:ext uri="{BB962C8B-B14F-4D97-AF65-F5344CB8AC3E}">
        <p14:creationId xmlns:p14="http://schemas.microsoft.com/office/powerpoint/2010/main" val="2558291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Instead prepare yourself with the right protections to be a successful data scientist.</a:t>
            </a:r>
          </a:p>
          <a:p>
            <a:endParaRPr lang="en-US" dirty="0"/>
          </a:p>
          <a:p>
            <a:r>
              <a:rPr lang="en-US" dirty="0"/>
              <a:t>Review: not only code review but content and result review as well.</a:t>
            </a:r>
          </a:p>
          <a:p>
            <a:endParaRPr lang="en-US" dirty="0"/>
          </a:p>
          <a:p>
            <a:r>
              <a:rPr lang="en-US" dirty="0"/>
              <a:t>The dog/cat image is from the LIME package, which can help you understand your black-box models.</a:t>
            </a:r>
          </a:p>
          <a:p>
            <a:endParaRPr lang="en-US" dirty="0"/>
          </a:p>
          <a:p>
            <a:r>
              <a:rPr lang="en-US" dirty="0"/>
              <a:t>Go with your gut feeling.  You’ll often be right.</a:t>
            </a:r>
          </a:p>
        </p:txBody>
      </p:sp>
      <p:sp>
        <p:nvSpPr>
          <p:cNvPr id="4" name="Slide Number Placeholder 3"/>
          <p:cNvSpPr>
            <a:spLocks noGrp="1"/>
          </p:cNvSpPr>
          <p:nvPr>
            <p:ph type="sldNum" sz="quarter" idx="5"/>
          </p:nvPr>
        </p:nvSpPr>
        <p:spPr/>
        <p:txBody>
          <a:bodyPr/>
          <a:lstStyle/>
          <a:p>
            <a:fld id="{49460A51-B68B-4C64-B8CD-9B72E470DDA4}" type="slidenum">
              <a:rPr lang="en-US" smtClean="0"/>
              <a:t>34</a:t>
            </a:fld>
            <a:endParaRPr lang="en-US"/>
          </a:p>
        </p:txBody>
      </p:sp>
    </p:spTree>
    <p:extLst>
      <p:ext uri="{BB962C8B-B14F-4D97-AF65-F5344CB8AC3E}">
        <p14:creationId xmlns:p14="http://schemas.microsoft.com/office/powerpoint/2010/main" val="1259085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final reminder, we know that no one is immune to personal or professional bias themselves.  We need to be as objective as possible.</a:t>
            </a:r>
          </a:p>
          <a:p>
            <a:endParaRPr lang="en-US" dirty="0"/>
          </a:p>
          <a:p>
            <a:r>
              <a:rPr lang="en-US" dirty="0"/>
              <a:t>Make efforts to understand your own personal and professional biases.</a:t>
            </a:r>
          </a:p>
          <a:p>
            <a:endParaRPr lang="en-US" dirty="0"/>
          </a:p>
          <a:p>
            <a:r>
              <a:rPr lang="en-US" dirty="0"/>
              <a:t>To quote his biographers Yates and Mather, "It has been suggested that the fact that Fisher was employed as consultant by the tobacco firms in this controversy casts doubt on the value of his arguments. This is to misjudge the man. He was not above accepting financial reward for his </a:t>
            </a:r>
            <a:r>
              <a:rPr lang="en-US" dirty="0" err="1"/>
              <a:t>labours</a:t>
            </a:r>
            <a:r>
              <a:rPr lang="en-US" dirty="0"/>
              <a:t>, but the reason for his interest was undoubtedly his dislike and mistrust of puritanical tendencies of all kinds; and perhaps also the personal solace he had always found in tobacco.“</a:t>
            </a:r>
          </a:p>
          <a:p>
            <a:endParaRPr lang="en-US" dirty="0"/>
          </a:p>
        </p:txBody>
      </p:sp>
      <p:sp>
        <p:nvSpPr>
          <p:cNvPr id="4" name="Slide Number Placeholder 3"/>
          <p:cNvSpPr>
            <a:spLocks noGrp="1"/>
          </p:cNvSpPr>
          <p:nvPr>
            <p:ph type="sldNum" sz="quarter" idx="5"/>
          </p:nvPr>
        </p:nvSpPr>
        <p:spPr/>
        <p:txBody>
          <a:bodyPr/>
          <a:lstStyle/>
          <a:p>
            <a:fld id="{49460A51-B68B-4C64-B8CD-9B72E470DDA4}" type="slidenum">
              <a:rPr lang="en-US" smtClean="0"/>
              <a:t>35</a:t>
            </a:fld>
            <a:endParaRPr lang="en-US"/>
          </a:p>
        </p:txBody>
      </p:sp>
    </p:spTree>
    <p:extLst>
      <p:ext uri="{BB962C8B-B14F-4D97-AF65-F5344CB8AC3E}">
        <p14:creationId xmlns:p14="http://schemas.microsoft.com/office/powerpoint/2010/main" val="12635706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460A51-B68B-4C64-B8CD-9B72E470DDA4}" type="slidenum">
              <a:rPr lang="en-US" smtClean="0"/>
              <a:t>36</a:t>
            </a:fld>
            <a:endParaRPr lang="en-US"/>
          </a:p>
        </p:txBody>
      </p:sp>
    </p:spTree>
    <p:extLst>
      <p:ext uri="{BB962C8B-B14F-4D97-AF65-F5344CB8AC3E}">
        <p14:creationId xmlns:p14="http://schemas.microsoft.com/office/powerpoint/2010/main" val="37008229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aaf5a2ed3_2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for coming and remember to thank our sponsors!</a:t>
            </a:r>
          </a:p>
          <a:p>
            <a:pPr marL="0" lvl="0" indent="0" algn="l" rtl="0">
              <a:spcBef>
                <a:spcPts val="0"/>
              </a:spcBef>
              <a:spcAft>
                <a:spcPts val="0"/>
              </a:spcAft>
              <a:buNone/>
            </a:pPr>
            <a:endParaRPr dirty="0"/>
          </a:p>
        </p:txBody>
      </p:sp>
      <p:sp>
        <p:nvSpPr>
          <p:cNvPr id="127" name="Google Shape;127;g2aaf5a2ed3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 Comments?</a:t>
            </a:r>
          </a:p>
          <a:p>
            <a:endParaRPr lang="en-US" dirty="0"/>
          </a:p>
          <a:p>
            <a:r>
              <a:rPr lang="en-US" dirty="0"/>
              <a:t>Please fill out </a:t>
            </a:r>
            <a:r>
              <a:rPr lang="en-US"/>
              <a:t>a feedback form!</a:t>
            </a:r>
            <a:endParaRPr lang="en-US" dirty="0"/>
          </a:p>
        </p:txBody>
      </p:sp>
      <p:sp>
        <p:nvSpPr>
          <p:cNvPr id="4" name="Slide Number Placeholder 3"/>
          <p:cNvSpPr>
            <a:spLocks noGrp="1"/>
          </p:cNvSpPr>
          <p:nvPr>
            <p:ph type="sldNum" sz="quarter" idx="5"/>
          </p:nvPr>
        </p:nvSpPr>
        <p:spPr/>
        <p:txBody>
          <a:bodyPr/>
          <a:lstStyle/>
          <a:p>
            <a:fld id="{49460A51-B68B-4C64-B8CD-9B72E470DDA4}" type="slidenum">
              <a:rPr lang="en-US" smtClean="0"/>
              <a:t>38</a:t>
            </a:fld>
            <a:endParaRPr lang="en-US"/>
          </a:p>
        </p:txBody>
      </p:sp>
    </p:spTree>
    <p:extLst>
      <p:ext uri="{BB962C8B-B14F-4D97-AF65-F5344CB8AC3E}">
        <p14:creationId xmlns:p14="http://schemas.microsoft.com/office/powerpoint/2010/main" val="313096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460A51-B68B-4C64-B8CD-9B72E470DDA4}" type="slidenum">
              <a:rPr lang="en-US" smtClean="0"/>
              <a:t>4</a:t>
            </a:fld>
            <a:endParaRPr lang="en-US"/>
          </a:p>
        </p:txBody>
      </p:sp>
    </p:spTree>
    <p:extLst>
      <p:ext uri="{BB962C8B-B14F-4D97-AF65-F5344CB8AC3E}">
        <p14:creationId xmlns:p14="http://schemas.microsoft.com/office/powerpoint/2010/main" val="677809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460A51-B68B-4C64-B8CD-9B72E470DDA4}" type="slidenum">
              <a:rPr lang="en-US" smtClean="0"/>
              <a:t>5</a:t>
            </a:fld>
            <a:endParaRPr lang="en-US"/>
          </a:p>
        </p:txBody>
      </p:sp>
    </p:spTree>
    <p:extLst>
      <p:ext uri="{BB962C8B-B14F-4D97-AF65-F5344CB8AC3E}">
        <p14:creationId xmlns:p14="http://schemas.microsoft.com/office/powerpoint/2010/main" val="1358453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460A51-B68B-4C64-B8CD-9B72E470DDA4}" type="slidenum">
              <a:rPr lang="en-US" smtClean="0"/>
              <a:t>6</a:t>
            </a:fld>
            <a:endParaRPr lang="en-US"/>
          </a:p>
        </p:txBody>
      </p:sp>
    </p:spTree>
    <p:extLst>
      <p:ext uri="{BB962C8B-B14F-4D97-AF65-F5344CB8AC3E}">
        <p14:creationId xmlns:p14="http://schemas.microsoft.com/office/powerpoint/2010/main" val="639944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460A51-B68B-4C64-B8CD-9B72E470DDA4}" type="slidenum">
              <a:rPr lang="en-US" smtClean="0"/>
              <a:t>7</a:t>
            </a:fld>
            <a:endParaRPr lang="en-US"/>
          </a:p>
        </p:txBody>
      </p:sp>
    </p:spTree>
    <p:extLst>
      <p:ext uri="{BB962C8B-B14F-4D97-AF65-F5344CB8AC3E}">
        <p14:creationId xmlns:p14="http://schemas.microsoft.com/office/powerpoint/2010/main" val="2811077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this happen in real life?  You don’t think this happens?  </a:t>
            </a:r>
          </a:p>
          <a:p>
            <a:endParaRPr lang="en-US" dirty="0"/>
          </a:p>
          <a:p>
            <a:r>
              <a:rPr lang="en-US" dirty="0"/>
              <a:t>***I had a student that I tutored who previously worked for an oil company.  If he came back with insignificant results he was told to go back and test again.</a:t>
            </a:r>
          </a:p>
          <a:p>
            <a:endParaRPr lang="en-US" dirty="0"/>
          </a:p>
          <a:p>
            <a:endParaRPr lang="en-US" dirty="0"/>
          </a:p>
        </p:txBody>
      </p:sp>
      <p:sp>
        <p:nvSpPr>
          <p:cNvPr id="4" name="Slide Number Placeholder 3"/>
          <p:cNvSpPr>
            <a:spLocks noGrp="1"/>
          </p:cNvSpPr>
          <p:nvPr>
            <p:ph type="sldNum" sz="quarter" idx="5"/>
          </p:nvPr>
        </p:nvSpPr>
        <p:spPr/>
        <p:txBody>
          <a:bodyPr/>
          <a:lstStyle/>
          <a:p>
            <a:fld id="{49460A51-B68B-4C64-B8CD-9B72E470DDA4}" type="slidenum">
              <a:rPr lang="en-US" smtClean="0"/>
              <a:t>8</a:t>
            </a:fld>
            <a:endParaRPr lang="en-US"/>
          </a:p>
        </p:txBody>
      </p:sp>
    </p:spTree>
    <p:extLst>
      <p:ext uri="{BB962C8B-B14F-4D97-AF65-F5344CB8AC3E}">
        <p14:creationId xmlns:p14="http://schemas.microsoft.com/office/powerpoint/2010/main" val="4289493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model about gas guzzlers I put together to show a tutorial on using </a:t>
            </a:r>
            <a:r>
              <a:rPr lang="en-US" dirty="0" err="1"/>
              <a:t>scikit</a:t>
            </a:r>
            <a:r>
              <a:rPr lang="en-US" dirty="0"/>
              <a:t>-learn.</a:t>
            </a:r>
          </a:p>
          <a:p>
            <a:endParaRPr lang="en-US" dirty="0"/>
          </a:p>
          <a:p>
            <a:r>
              <a:rPr lang="en-US" dirty="0"/>
              <a:t>This has happened to me several times in my career.  It’s funny when you look at Pseudo R-squared you typically get a negative value for this type of model.  </a:t>
            </a:r>
          </a:p>
          <a:p>
            <a:endParaRPr lang="en-US" dirty="0"/>
          </a:p>
          <a:p>
            <a:r>
              <a:rPr lang="en-US" dirty="0"/>
              <a:t>This would be a clear indication of something going wrong.</a:t>
            </a:r>
          </a:p>
          <a:p>
            <a:endParaRPr lang="en-US" dirty="0"/>
          </a:p>
          <a:p>
            <a:endParaRPr lang="en-US" dirty="0"/>
          </a:p>
        </p:txBody>
      </p:sp>
      <p:sp>
        <p:nvSpPr>
          <p:cNvPr id="4" name="Slide Number Placeholder 3"/>
          <p:cNvSpPr>
            <a:spLocks noGrp="1"/>
          </p:cNvSpPr>
          <p:nvPr>
            <p:ph type="sldNum" sz="quarter" idx="5"/>
          </p:nvPr>
        </p:nvSpPr>
        <p:spPr/>
        <p:txBody>
          <a:bodyPr/>
          <a:lstStyle/>
          <a:p>
            <a:fld id="{49460A51-B68B-4C64-B8CD-9B72E470DDA4}" type="slidenum">
              <a:rPr lang="en-US" smtClean="0"/>
              <a:t>9</a:t>
            </a:fld>
            <a:endParaRPr lang="en-US"/>
          </a:p>
        </p:txBody>
      </p:sp>
    </p:spTree>
    <p:extLst>
      <p:ext uri="{BB962C8B-B14F-4D97-AF65-F5344CB8AC3E}">
        <p14:creationId xmlns:p14="http://schemas.microsoft.com/office/powerpoint/2010/main" val="4196808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0C5E7-B1A1-4648-89D2-17B0F1E7F5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140298-3E00-4E73-B947-697E692828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BB99EB-0E86-4FEA-A9C4-501D4E755A2B}"/>
              </a:ext>
            </a:extLst>
          </p:cNvPr>
          <p:cNvSpPr>
            <a:spLocks noGrp="1"/>
          </p:cNvSpPr>
          <p:nvPr>
            <p:ph type="dt" sz="half" idx="10"/>
          </p:nvPr>
        </p:nvSpPr>
        <p:spPr/>
        <p:txBody>
          <a:bodyPr/>
          <a:lstStyle/>
          <a:p>
            <a:fld id="{3133F5E9-5DAC-4C4A-9DF5-C2B87276BCC8}" type="datetimeFigureOut">
              <a:rPr lang="en-US" smtClean="0"/>
              <a:t>10/12/2018</a:t>
            </a:fld>
            <a:endParaRPr lang="en-US" dirty="0"/>
          </a:p>
        </p:txBody>
      </p:sp>
      <p:sp>
        <p:nvSpPr>
          <p:cNvPr id="5" name="Footer Placeholder 4">
            <a:extLst>
              <a:ext uri="{FF2B5EF4-FFF2-40B4-BE49-F238E27FC236}">
                <a16:creationId xmlns:a16="http://schemas.microsoft.com/office/drawing/2014/main" id="{6731F536-58DF-4935-AE3B-7A08C03124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995127-BE30-42B7-9BE5-B83CC6A2E685}"/>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3009751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45D4-0CAB-43AD-8327-A4B3BCA50B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9CA3B9-594A-4133-B4F9-D27AA5726D0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F6F31-09CB-47A3-AEDB-7CA7BE1E327B}"/>
              </a:ext>
            </a:extLst>
          </p:cNvPr>
          <p:cNvSpPr>
            <a:spLocks noGrp="1"/>
          </p:cNvSpPr>
          <p:nvPr>
            <p:ph type="dt" sz="half" idx="10"/>
          </p:nvPr>
        </p:nvSpPr>
        <p:spPr/>
        <p:txBody>
          <a:bodyPr/>
          <a:lstStyle/>
          <a:p>
            <a:fld id="{3133F5E9-5DAC-4C4A-9DF5-C2B87276BCC8}" type="datetimeFigureOut">
              <a:rPr lang="en-US" smtClean="0"/>
              <a:t>10/12/2018</a:t>
            </a:fld>
            <a:endParaRPr lang="en-US" dirty="0"/>
          </a:p>
        </p:txBody>
      </p:sp>
      <p:sp>
        <p:nvSpPr>
          <p:cNvPr id="5" name="Footer Placeholder 4">
            <a:extLst>
              <a:ext uri="{FF2B5EF4-FFF2-40B4-BE49-F238E27FC236}">
                <a16:creationId xmlns:a16="http://schemas.microsoft.com/office/drawing/2014/main" id="{51EFC938-9C31-4327-9275-3EB93C5B55C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30415C-79F5-4EAA-8D86-27D6FD1A708D}"/>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2235153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F9AA0A-4FF4-45DA-8DEC-4437E2DD91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3D255C-51DF-421E-A067-5E9E80CD9A8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627DEB-7DEA-43CC-A21F-F81EEC6CE7D9}"/>
              </a:ext>
            </a:extLst>
          </p:cNvPr>
          <p:cNvSpPr>
            <a:spLocks noGrp="1"/>
          </p:cNvSpPr>
          <p:nvPr>
            <p:ph type="dt" sz="half" idx="10"/>
          </p:nvPr>
        </p:nvSpPr>
        <p:spPr/>
        <p:txBody>
          <a:bodyPr/>
          <a:lstStyle/>
          <a:p>
            <a:fld id="{3133F5E9-5DAC-4C4A-9DF5-C2B87276BCC8}" type="datetimeFigureOut">
              <a:rPr lang="en-US" smtClean="0"/>
              <a:t>10/12/2018</a:t>
            </a:fld>
            <a:endParaRPr lang="en-US" dirty="0"/>
          </a:p>
        </p:txBody>
      </p:sp>
      <p:sp>
        <p:nvSpPr>
          <p:cNvPr id="5" name="Footer Placeholder 4">
            <a:extLst>
              <a:ext uri="{FF2B5EF4-FFF2-40B4-BE49-F238E27FC236}">
                <a16:creationId xmlns:a16="http://schemas.microsoft.com/office/drawing/2014/main" id="{F53EDAFC-3543-4A0D-80D2-F4871AED36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F550C7-3342-49D6-8734-F9809E853CA2}"/>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3027531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AE108-9C7F-4CDC-AD71-B576580A19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103746-779A-435F-995A-5BF82C86C29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84E866-B322-455F-AC32-8C164B8CD9C7}"/>
              </a:ext>
            </a:extLst>
          </p:cNvPr>
          <p:cNvSpPr>
            <a:spLocks noGrp="1"/>
          </p:cNvSpPr>
          <p:nvPr>
            <p:ph type="dt" sz="half" idx="10"/>
          </p:nvPr>
        </p:nvSpPr>
        <p:spPr/>
        <p:txBody>
          <a:bodyPr/>
          <a:lstStyle/>
          <a:p>
            <a:fld id="{3133F5E9-5DAC-4C4A-9DF5-C2B87276BCC8}" type="datetimeFigureOut">
              <a:rPr lang="en-US" smtClean="0"/>
              <a:t>10/12/2018</a:t>
            </a:fld>
            <a:endParaRPr lang="en-US" dirty="0"/>
          </a:p>
        </p:txBody>
      </p:sp>
      <p:sp>
        <p:nvSpPr>
          <p:cNvPr id="5" name="Footer Placeholder 4">
            <a:extLst>
              <a:ext uri="{FF2B5EF4-FFF2-40B4-BE49-F238E27FC236}">
                <a16:creationId xmlns:a16="http://schemas.microsoft.com/office/drawing/2014/main" id="{AC0D61E0-F80F-48E7-A817-F1CECBEE9A3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F34AFC-4299-43F1-A312-79EF0102CEFF}"/>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552746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1D3E-E4B6-4EAA-BFB4-25A0557A6C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7E0856-45A8-4EAD-A9D6-8A993968A1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90EEBE1-2BAF-4C94-8403-6E8454F9BC46}"/>
              </a:ext>
            </a:extLst>
          </p:cNvPr>
          <p:cNvSpPr>
            <a:spLocks noGrp="1"/>
          </p:cNvSpPr>
          <p:nvPr>
            <p:ph type="dt" sz="half" idx="10"/>
          </p:nvPr>
        </p:nvSpPr>
        <p:spPr/>
        <p:txBody>
          <a:bodyPr/>
          <a:lstStyle/>
          <a:p>
            <a:fld id="{3133F5E9-5DAC-4C4A-9DF5-C2B87276BCC8}" type="datetimeFigureOut">
              <a:rPr lang="en-US" smtClean="0"/>
              <a:t>10/12/2018</a:t>
            </a:fld>
            <a:endParaRPr lang="en-US" dirty="0"/>
          </a:p>
        </p:txBody>
      </p:sp>
      <p:sp>
        <p:nvSpPr>
          <p:cNvPr id="5" name="Footer Placeholder 4">
            <a:extLst>
              <a:ext uri="{FF2B5EF4-FFF2-40B4-BE49-F238E27FC236}">
                <a16:creationId xmlns:a16="http://schemas.microsoft.com/office/drawing/2014/main" id="{F3358F46-E931-4D79-94A5-037AFD07333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130D95-EF5F-4A0A-93BD-73AEE2C2FF1B}"/>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3601256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BEC0-6253-4360-B586-B9D20933DE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46E20B-8661-4C60-84FB-4892E8B486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32BE45-79E4-479B-BD2F-46CCB0BEE62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89105E-DF25-4F38-BDE2-9B00C2C44FC6}"/>
              </a:ext>
            </a:extLst>
          </p:cNvPr>
          <p:cNvSpPr>
            <a:spLocks noGrp="1"/>
          </p:cNvSpPr>
          <p:nvPr>
            <p:ph type="dt" sz="half" idx="10"/>
          </p:nvPr>
        </p:nvSpPr>
        <p:spPr/>
        <p:txBody>
          <a:bodyPr/>
          <a:lstStyle/>
          <a:p>
            <a:fld id="{3133F5E9-5DAC-4C4A-9DF5-C2B87276BCC8}" type="datetimeFigureOut">
              <a:rPr lang="en-US" smtClean="0"/>
              <a:t>10/12/2018</a:t>
            </a:fld>
            <a:endParaRPr lang="en-US" dirty="0"/>
          </a:p>
        </p:txBody>
      </p:sp>
      <p:sp>
        <p:nvSpPr>
          <p:cNvPr id="6" name="Footer Placeholder 5">
            <a:extLst>
              <a:ext uri="{FF2B5EF4-FFF2-40B4-BE49-F238E27FC236}">
                <a16:creationId xmlns:a16="http://schemas.microsoft.com/office/drawing/2014/main" id="{B1D9C4A8-7467-4BAD-98A2-0B63CAC19B6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BC5C5C0-08E4-4F7B-9E80-8925539D221B}"/>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2438407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FF641-A5CC-4263-A394-2112D623A8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4D6865-C632-473C-AEC8-8D3F71562B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9FDBD19-4D33-4F6A-9938-6A04B3888E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697E46-CE4D-480E-A997-2B53B2DF55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B8B7E36-823F-4FD4-B826-E450A124800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BB3B14-C886-4F84-9FD5-11C8320E1FED}"/>
              </a:ext>
            </a:extLst>
          </p:cNvPr>
          <p:cNvSpPr>
            <a:spLocks noGrp="1"/>
          </p:cNvSpPr>
          <p:nvPr>
            <p:ph type="dt" sz="half" idx="10"/>
          </p:nvPr>
        </p:nvSpPr>
        <p:spPr/>
        <p:txBody>
          <a:bodyPr/>
          <a:lstStyle/>
          <a:p>
            <a:fld id="{3133F5E9-5DAC-4C4A-9DF5-C2B87276BCC8}" type="datetimeFigureOut">
              <a:rPr lang="en-US" smtClean="0"/>
              <a:t>10/12/2018</a:t>
            </a:fld>
            <a:endParaRPr lang="en-US" dirty="0"/>
          </a:p>
        </p:txBody>
      </p:sp>
      <p:sp>
        <p:nvSpPr>
          <p:cNvPr id="8" name="Footer Placeholder 7">
            <a:extLst>
              <a:ext uri="{FF2B5EF4-FFF2-40B4-BE49-F238E27FC236}">
                <a16:creationId xmlns:a16="http://schemas.microsoft.com/office/drawing/2014/main" id="{DF9AF591-4BBF-4BF2-9EF7-F8B114DFA16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52B1A04-B244-4AE3-8997-9B075B105971}"/>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11044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408F1-BB29-4C6F-91C9-653A730BEC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54FEF9-8D09-4091-BE99-B6264EBD34B3}"/>
              </a:ext>
            </a:extLst>
          </p:cNvPr>
          <p:cNvSpPr>
            <a:spLocks noGrp="1"/>
          </p:cNvSpPr>
          <p:nvPr>
            <p:ph type="dt" sz="half" idx="10"/>
          </p:nvPr>
        </p:nvSpPr>
        <p:spPr/>
        <p:txBody>
          <a:bodyPr/>
          <a:lstStyle/>
          <a:p>
            <a:fld id="{3133F5E9-5DAC-4C4A-9DF5-C2B87276BCC8}" type="datetimeFigureOut">
              <a:rPr lang="en-US" smtClean="0"/>
              <a:t>10/12/2018</a:t>
            </a:fld>
            <a:endParaRPr lang="en-US" dirty="0"/>
          </a:p>
        </p:txBody>
      </p:sp>
      <p:sp>
        <p:nvSpPr>
          <p:cNvPr id="4" name="Footer Placeholder 3">
            <a:extLst>
              <a:ext uri="{FF2B5EF4-FFF2-40B4-BE49-F238E27FC236}">
                <a16:creationId xmlns:a16="http://schemas.microsoft.com/office/drawing/2014/main" id="{0B5F49AA-83D5-4063-9CDE-AA7763048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2A2B27C-3C99-4208-B425-775413C53651}"/>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61403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2A62B2-A6D1-4A6F-8B20-80606F478544}"/>
              </a:ext>
            </a:extLst>
          </p:cNvPr>
          <p:cNvSpPr>
            <a:spLocks noGrp="1"/>
          </p:cNvSpPr>
          <p:nvPr>
            <p:ph type="dt" sz="half" idx="10"/>
          </p:nvPr>
        </p:nvSpPr>
        <p:spPr/>
        <p:txBody>
          <a:bodyPr/>
          <a:lstStyle/>
          <a:p>
            <a:fld id="{3133F5E9-5DAC-4C4A-9DF5-C2B87276BCC8}" type="datetimeFigureOut">
              <a:rPr lang="en-US" smtClean="0"/>
              <a:t>10/12/2018</a:t>
            </a:fld>
            <a:endParaRPr lang="en-US" dirty="0"/>
          </a:p>
        </p:txBody>
      </p:sp>
      <p:sp>
        <p:nvSpPr>
          <p:cNvPr id="3" name="Footer Placeholder 2">
            <a:extLst>
              <a:ext uri="{FF2B5EF4-FFF2-40B4-BE49-F238E27FC236}">
                <a16:creationId xmlns:a16="http://schemas.microsoft.com/office/drawing/2014/main" id="{C02E4958-7A46-4331-B2D8-2C31D8FCBD7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5C8548B-339B-46B2-BF01-1EE3DDC72AAD}"/>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914661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F408F-8083-4F07-9628-074C7AFE41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0477E0-A333-439D-A531-30B39A8134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D59501-D187-414C-AACE-F838720036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235F890-BB8A-49E1-880A-924FD6FE4026}"/>
              </a:ext>
            </a:extLst>
          </p:cNvPr>
          <p:cNvSpPr>
            <a:spLocks noGrp="1"/>
          </p:cNvSpPr>
          <p:nvPr>
            <p:ph type="dt" sz="half" idx="10"/>
          </p:nvPr>
        </p:nvSpPr>
        <p:spPr/>
        <p:txBody>
          <a:bodyPr/>
          <a:lstStyle/>
          <a:p>
            <a:fld id="{3133F5E9-5DAC-4C4A-9DF5-C2B87276BCC8}" type="datetimeFigureOut">
              <a:rPr lang="en-US" smtClean="0"/>
              <a:t>10/12/2018</a:t>
            </a:fld>
            <a:endParaRPr lang="en-US" dirty="0"/>
          </a:p>
        </p:txBody>
      </p:sp>
      <p:sp>
        <p:nvSpPr>
          <p:cNvPr id="6" name="Footer Placeholder 5">
            <a:extLst>
              <a:ext uri="{FF2B5EF4-FFF2-40B4-BE49-F238E27FC236}">
                <a16:creationId xmlns:a16="http://schemas.microsoft.com/office/drawing/2014/main" id="{51CA38FE-429A-41E7-942D-ECCE639D3CA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401D9BC-0038-4041-AE2C-657BF99D41E9}"/>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1287561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56CFD-7F35-482C-A50F-B3D43ACB0A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D7F3EF-0FE9-46C4-A116-5DA6E26B0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0B4041-0F17-42D8-AF16-AB099A39FF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BAF67FF-F8F1-4B22-A471-9317ED3A25F0}"/>
              </a:ext>
            </a:extLst>
          </p:cNvPr>
          <p:cNvSpPr>
            <a:spLocks noGrp="1"/>
          </p:cNvSpPr>
          <p:nvPr>
            <p:ph type="dt" sz="half" idx="10"/>
          </p:nvPr>
        </p:nvSpPr>
        <p:spPr/>
        <p:txBody>
          <a:bodyPr/>
          <a:lstStyle/>
          <a:p>
            <a:fld id="{3133F5E9-5DAC-4C4A-9DF5-C2B87276BCC8}" type="datetimeFigureOut">
              <a:rPr lang="en-US" smtClean="0"/>
              <a:t>10/12/2018</a:t>
            </a:fld>
            <a:endParaRPr lang="en-US" dirty="0"/>
          </a:p>
        </p:txBody>
      </p:sp>
      <p:sp>
        <p:nvSpPr>
          <p:cNvPr id="6" name="Footer Placeholder 5">
            <a:extLst>
              <a:ext uri="{FF2B5EF4-FFF2-40B4-BE49-F238E27FC236}">
                <a16:creationId xmlns:a16="http://schemas.microsoft.com/office/drawing/2014/main" id="{A73D6993-98F8-4234-B24A-02D4DB41CE9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2A34037-0E7D-4379-ACA0-98611B2F76ED}"/>
              </a:ext>
            </a:extLst>
          </p:cNvPr>
          <p:cNvSpPr>
            <a:spLocks noGrp="1"/>
          </p:cNvSpPr>
          <p:nvPr>
            <p:ph type="sldNum" sz="quarter" idx="12"/>
          </p:nvPr>
        </p:nvSpPr>
        <p:spPr/>
        <p:txBody>
          <a:bodyPr/>
          <a:lstStyle/>
          <a:p>
            <a:fld id="{ACEC5C30-0B3A-4B13-ADDD-7C63C8AA921B}" type="slidenum">
              <a:rPr lang="en-US" smtClean="0"/>
              <a:t>‹#›</a:t>
            </a:fld>
            <a:endParaRPr lang="en-US" dirty="0"/>
          </a:p>
        </p:txBody>
      </p:sp>
    </p:spTree>
    <p:extLst>
      <p:ext uri="{BB962C8B-B14F-4D97-AF65-F5344CB8AC3E}">
        <p14:creationId xmlns:p14="http://schemas.microsoft.com/office/powerpoint/2010/main" val="3939197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45B175-C851-453B-B2A0-9A5CFCADC0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65F4A2-0E4F-4E49-A0BF-BEEC722033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28AA27-3F13-4BFD-B949-21CF319108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33F5E9-5DAC-4C4A-9DF5-C2B87276BCC8}" type="datetimeFigureOut">
              <a:rPr lang="en-US" smtClean="0"/>
              <a:t>10/12/2018</a:t>
            </a:fld>
            <a:endParaRPr lang="en-US" dirty="0"/>
          </a:p>
        </p:txBody>
      </p:sp>
      <p:sp>
        <p:nvSpPr>
          <p:cNvPr id="5" name="Footer Placeholder 4">
            <a:extLst>
              <a:ext uri="{FF2B5EF4-FFF2-40B4-BE49-F238E27FC236}">
                <a16:creationId xmlns:a16="http://schemas.microsoft.com/office/drawing/2014/main" id="{EEEE99A2-0FED-42D4-9FBD-08CC1C3F81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F2468D4-5440-4CE2-BAB3-61D83F628C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EC5C30-0B3A-4B13-ADDD-7C63C8AA921B}" type="slidenum">
              <a:rPr lang="en-US" smtClean="0"/>
              <a:t>‹#›</a:t>
            </a:fld>
            <a:endParaRPr lang="en-US" dirty="0"/>
          </a:p>
        </p:txBody>
      </p:sp>
    </p:spTree>
    <p:extLst>
      <p:ext uri="{BB962C8B-B14F-4D97-AF65-F5344CB8AC3E}">
        <p14:creationId xmlns:p14="http://schemas.microsoft.com/office/powerpoint/2010/main" val="4122039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6" Type="http://schemas.openxmlformats.org/officeDocument/2006/relationships/image" Target="../media/image14.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svg"/><Relationship Id="rId9" Type="http://schemas.microsoft.com/office/2007/relationships/diagramDrawing" Target="../diagrams/drawing2.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5.png"/><Relationship Id="rId7" Type="http://schemas.openxmlformats.org/officeDocument/2006/relationships/diagramQuickStyle" Target="../diagrams/quickStyle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6.svg"/><Relationship Id="rId9" Type="http://schemas.microsoft.com/office/2007/relationships/diagramDrawing" Target="../diagrams/drawing3.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jpg"/><Relationship Id="rId11" Type="http://schemas.openxmlformats.org/officeDocument/2006/relationships/image" Target="../media/image23.jp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jpg"/><Relationship Id="rId9" Type="http://schemas.openxmlformats.org/officeDocument/2006/relationships/image" Target="../media/image21.png"/><Relationship Id="rId1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5.png"/><Relationship Id="rId7" Type="http://schemas.openxmlformats.org/officeDocument/2006/relationships/diagramQuickStyle" Target="../diagrams/quickStyle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6.svg"/><Relationship Id="rId9" Type="http://schemas.microsoft.com/office/2007/relationships/diagramDrawing" Target="../diagrams/drawing4.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7.png"/><Relationship Id="rId7" Type="http://schemas.openxmlformats.org/officeDocument/2006/relationships/diagramQuickStyle" Target="../diagrams/quickStyle5.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8.svg"/><Relationship Id="rId9" Type="http://schemas.microsoft.com/office/2007/relationships/diagramDrawing" Target="../diagrams/drawing5.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ajGX7odA87k"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7.png"/><Relationship Id="rId7" Type="http://schemas.openxmlformats.org/officeDocument/2006/relationships/diagramQuickStyle" Target="../diagrams/quickStyle6.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8.svg"/><Relationship Id="rId9" Type="http://schemas.microsoft.com/office/2007/relationships/diagramDrawing" Target="../diagrams/drawing6.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9.png"/><Relationship Id="rId7" Type="http://schemas.openxmlformats.org/officeDocument/2006/relationships/diagramQuickStyle" Target="../diagrams/quickStyle7.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10.svg"/><Relationship Id="rId9" Type="http://schemas.microsoft.com/office/2007/relationships/diagramDrawing" Target="../diagrams/drawing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9.png"/><Relationship Id="rId7" Type="http://schemas.openxmlformats.org/officeDocument/2006/relationships/diagramQuickStyle" Target="../diagrams/quickStyle8.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10.svg"/><Relationship Id="rId9" Type="http://schemas.microsoft.com/office/2007/relationships/diagramDrawing" Target="../diagrams/drawing8.xml"/></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43.svg"/><Relationship Id="rId5" Type="http://schemas.openxmlformats.org/officeDocument/2006/relationships/diagramQuickStyle" Target="../diagrams/quickStyle9.xml"/><Relationship Id="rId10" Type="http://schemas.openxmlformats.org/officeDocument/2006/relationships/image" Target="../media/image42.png"/><Relationship Id="rId4" Type="http://schemas.openxmlformats.org/officeDocument/2006/relationships/diagramLayout" Target="../diagrams/layout9.xml"/><Relationship Id="rId9" Type="http://schemas.openxmlformats.org/officeDocument/2006/relationships/image" Target="../media/image41.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image" Target="../media/image43.svg"/><Relationship Id="rId5" Type="http://schemas.openxmlformats.org/officeDocument/2006/relationships/diagramQuickStyle" Target="../diagrams/quickStyle10.xml"/><Relationship Id="rId10" Type="http://schemas.openxmlformats.org/officeDocument/2006/relationships/image" Target="../media/image42.png"/><Relationship Id="rId4" Type="http://schemas.openxmlformats.org/officeDocument/2006/relationships/diagramLayout" Target="../diagrams/layout10.xml"/><Relationship Id="rId9" Type="http://schemas.openxmlformats.org/officeDocument/2006/relationships/image" Target="../media/image41.sv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10.svg"/></Relationships>
</file>

<file path=ppt/slides/_rels/slide36.xml.rels><?xml version="1.0" encoding="UTF-8" standalone="yes"?>
<Relationships xmlns="http://schemas.openxmlformats.org/package/2006/relationships"><Relationship Id="rId8" Type="http://schemas.openxmlformats.org/officeDocument/2006/relationships/hyperlink" Target="https://en.wikipedia.org/wiki/Ronald_Fisher" TargetMode="External"/><Relationship Id="rId13" Type="http://schemas.openxmlformats.org/officeDocument/2006/relationships/image" Target="../media/image5.png"/><Relationship Id="rId18" Type="http://schemas.openxmlformats.org/officeDocument/2006/relationships/image" Target="../media/image10.svg"/><Relationship Id="rId3" Type="http://schemas.openxmlformats.org/officeDocument/2006/relationships/image" Target="../media/image1.png"/><Relationship Id="rId21" Type="http://schemas.openxmlformats.org/officeDocument/2006/relationships/image" Target="../media/image13.png"/><Relationship Id="rId7" Type="http://schemas.openxmlformats.org/officeDocument/2006/relationships/hyperlink" Target="http://www.nature.com/news/over-half-of-psychology-studies-fail-reproducibility-test-1.18248" TargetMode="External"/><Relationship Id="rId12" Type="http://schemas.openxmlformats.org/officeDocument/2006/relationships/hyperlink" Target="https://ww2.amstat.org/meetings/csp/2016/onlineprogram/AbstractDetails.cfm?AbstractID=303159" TargetMode="External"/><Relationship Id="rId17" Type="http://schemas.openxmlformats.org/officeDocument/2006/relationships/image" Target="../media/image9.png"/><Relationship Id="rId2" Type="http://schemas.openxmlformats.org/officeDocument/2006/relationships/notesSlide" Target="../notesSlides/notesSlide36.xml"/><Relationship Id="rId16" Type="http://schemas.openxmlformats.org/officeDocument/2006/relationships/image" Target="../media/image8.svg"/><Relationship Id="rId20" Type="http://schemas.openxmlformats.org/officeDocument/2006/relationships/image" Target="../media/image12.svg"/><Relationship Id="rId1" Type="http://schemas.openxmlformats.org/officeDocument/2006/relationships/slideLayout" Target="../slideLayouts/slideLayout7.xml"/><Relationship Id="rId6" Type="http://schemas.openxmlformats.org/officeDocument/2006/relationships/hyperlink" Target="https://xkcd.com/882" TargetMode="External"/><Relationship Id="rId11" Type="http://schemas.openxmlformats.org/officeDocument/2006/relationships/hyperlink" Target="https://nostalgia049.wordpress.com/2011/09/27/teen-pregnancy-drops-off-after-age-25-other-funny-newspaper-clippings/" TargetMode="External"/><Relationship Id="rId5" Type="http://schemas.openxmlformats.org/officeDocument/2006/relationships/hyperlink" Target="http://www.jstor.org/stable/23737529" TargetMode="External"/><Relationship Id="rId15" Type="http://schemas.openxmlformats.org/officeDocument/2006/relationships/image" Target="../media/image7.png"/><Relationship Id="rId10" Type="http://schemas.openxmlformats.org/officeDocument/2006/relationships/hyperlink" Target="https://www.nature.com/news/psychology-journal-bans-p-values-1.17001#/b1" TargetMode="External"/><Relationship Id="rId19" Type="http://schemas.openxmlformats.org/officeDocument/2006/relationships/image" Target="../media/image11.png"/><Relationship Id="rId4" Type="http://schemas.openxmlformats.org/officeDocument/2006/relationships/image" Target="../media/image2.svg"/><Relationship Id="rId9" Type="http://schemas.openxmlformats.org/officeDocument/2006/relationships/hyperlink" Target="http://www.youtube.com/watch?v=ajGX7odA87k" TargetMode="External"/><Relationship Id="rId14" Type="http://schemas.openxmlformats.org/officeDocument/2006/relationships/image" Target="../media/image6.svg"/><Relationship Id="rId22" Type="http://schemas.openxmlformats.org/officeDocument/2006/relationships/image" Target="../media/image14.svg"/></Relationships>
</file>

<file path=ppt/slides/_rels/slide37.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8.jpg"/><Relationship Id="rId11" Type="http://schemas.openxmlformats.org/officeDocument/2006/relationships/image" Target="../media/image23.jp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jpg"/><Relationship Id="rId9" Type="http://schemas.openxmlformats.org/officeDocument/2006/relationships/image" Target="../media/image21.png"/><Relationship Id="rId14" Type="http://schemas.openxmlformats.org/officeDocument/2006/relationships/image" Target="../media/image26.png"/></Relationships>
</file>

<file path=ppt/slides/_rels/slide38.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38.xml"/><Relationship Id="rId16" Type="http://schemas.openxmlformats.org/officeDocument/2006/relationships/image" Target="../media/image14.sv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sv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15" name="Graphic 14" descr="Clipboard">
            <a:extLst>
              <a:ext uri="{FF2B5EF4-FFF2-40B4-BE49-F238E27FC236}">
                <a16:creationId xmlns:a16="http://schemas.microsoft.com/office/drawing/2014/main" id="{2A123BD8-A09C-49C0-98E8-54B55610A9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31394">
            <a:off x="3790715" y="4482751"/>
            <a:ext cx="3194131" cy="3194131"/>
          </a:xfrm>
          <a:prstGeom prst="rect">
            <a:avLst/>
          </a:prstGeom>
        </p:spPr>
      </p:pic>
      <p:pic>
        <p:nvPicPr>
          <p:cNvPr id="11" name="Graphic 10" descr="Microscope">
            <a:extLst>
              <a:ext uri="{FF2B5EF4-FFF2-40B4-BE49-F238E27FC236}">
                <a16:creationId xmlns:a16="http://schemas.microsoft.com/office/drawing/2014/main" id="{3CB00449-E308-4DF3-9CFD-9A7D30B672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38607" flipH="1">
            <a:off x="-587261" y="1663257"/>
            <a:ext cx="2684499" cy="2684499"/>
          </a:xfrm>
          <a:prstGeom prst="rect">
            <a:avLst/>
          </a:prstGeom>
        </p:spPr>
      </p:pic>
      <p:sp>
        <p:nvSpPr>
          <p:cNvPr id="2" name="Title 1">
            <a:extLst>
              <a:ext uri="{FF2B5EF4-FFF2-40B4-BE49-F238E27FC236}">
                <a16:creationId xmlns:a16="http://schemas.microsoft.com/office/drawing/2014/main" id="{F4B5F415-7490-4054-85B4-10F7AE6D3385}"/>
              </a:ext>
            </a:extLst>
          </p:cNvPr>
          <p:cNvSpPr>
            <a:spLocks noGrp="1"/>
          </p:cNvSpPr>
          <p:nvPr>
            <p:ph type="ctrTitle"/>
          </p:nvPr>
        </p:nvSpPr>
        <p:spPr>
          <a:xfrm>
            <a:off x="1524000" y="852207"/>
            <a:ext cx="9144000" cy="2387600"/>
          </a:xfrm>
        </p:spPr>
        <p:txBody>
          <a:bodyPr>
            <a:normAutofit/>
          </a:bodyPr>
          <a:lstStyle/>
          <a:p>
            <a:r>
              <a:rPr lang="en-US" sz="8000" dirty="0">
                <a:solidFill>
                  <a:schemeClr val="bg1"/>
                </a:solidFill>
                <a:latin typeface="Rockwell" panose="02060603020205020403" pitchFamily="18" charset="0"/>
              </a:rPr>
              <a:t>Data Science Ethics</a:t>
            </a:r>
          </a:p>
        </p:txBody>
      </p:sp>
      <p:sp>
        <p:nvSpPr>
          <p:cNvPr id="3" name="Subtitle 2">
            <a:extLst>
              <a:ext uri="{FF2B5EF4-FFF2-40B4-BE49-F238E27FC236}">
                <a16:creationId xmlns:a16="http://schemas.microsoft.com/office/drawing/2014/main" id="{D05F6415-1E7C-453D-B6B7-DBF76BDA691B}"/>
              </a:ext>
            </a:extLst>
          </p:cNvPr>
          <p:cNvSpPr>
            <a:spLocks noGrp="1"/>
          </p:cNvSpPr>
          <p:nvPr>
            <p:ph type="subTitle" idx="1"/>
          </p:nvPr>
        </p:nvSpPr>
        <p:spPr>
          <a:xfrm>
            <a:off x="1524000" y="3331882"/>
            <a:ext cx="9144000" cy="1655762"/>
          </a:xfrm>
        </p:spPr>
        <p:txBody>
          <a:bodyPr>
            <a:normAutofit/>
          </a:bodyPr>
          <a:lstStyle/>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Mark Nielsen</a:t>
            </a:r>
          </a:p>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2018 Big Mountain Data &amp; Dev</a:t>
            </a:r>
          </a:p>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nielsenmark.us | github.com/nielsenmarkus11/ds-ethics</a:t>
            </a:r>
          </a:p>
        </p:txBody>
      </p:sp>
      <p:cxnSp>
        <p:nvCxnSpPr>
          <p:cNvPr id="5" name="Straight Connector 4">
            <a:extLst>
              <a:ext uri="{FF2B5EF4-FFF2-40B4-BE49-F238E27FC236}">
                <a16:creationId xmlns:a16="http://schemas.microsoft.com/office/drawing/2014/main" id="{AA65E432-C1E6-4C36-BF8E-2DA25E65DC32}"/>
              </a:ext>
              <a:ext uri="{C183D7F6-B498-43B3-948B-1728B52AA6E4}">
                <adec:decorative xmlns:adec="http://schemas.microsoft.com/office/drawing/2017/decorative" val="1"/>
              </a:ext>
            </a:extLst>
          </p:cNvPr>
          <p:cNvCxnSpPr/>
          <p:nvPr/>
        </p:nvCxnSpPr>
        <p:spPr>
          <a:xfrm>
            <a:off x="3579677" y="3278339"/>
            <a:ext cx="49149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Graphic 6" descr="Beaker">
            <a:extLst>
              <a:ext uri="{FF2B5EF4-FFF2-40B4-BE49-F238E27FC236}">
                <a16:creationId xmlns:a16="http://schemas.microsoft.com/office/drawing/2014/main" id="{88D22565-F42F-439B-A6A4-CF161165E6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213697">
            <a:off x="-491837" y="3688628"/>
            <a:ext cx="3245427" cy="3245427"/>
          </a:xfrm>
          <a:prstGeom prst="rect">
            <a:avLst/>
          </a:prstGeom>
        </p:spPr>
      </p:pic>
      <p:pic>
        <p:nvPicPr>
          <p:cNvPr id="9" name="Graphic 8" descr="Flask">
            <a:extLst>
              <a:ext uri="{FF2B5EF4-FFF2-40B4-BE49-F238E27FC236}">
                <a16:creationId xmlns:a16="http://schemas.microsoft.com/office/drawing/2014/main" id="{B46E3E84-D1E6-4422-AA93-3EE98A821B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0451125">
            <a:off x="8514237" y="-118161"/>
            <a:ext cx="3005286" cy="3005286"/>
          </a:xfrm>
          <a:prstGeom prst="rect">
            <a:avLst/>
          </a:prstGeom>
        </p:spPr>
      </p:pic>
      <p:pic>
        <p:nvPicPr>
          <p:cNvPr id="13" name="Graphic 12" descr="Test tubes">
            <a:extLst>
              <a:ext uri="{FF2B5EF4-FFF2-40B4-BE49-F238E27FC236}">
                <a16:creationId xmlns:a16="http://schemas.microsoft.com/office/drawing/2014/main" id="{6A56DF0C-1331-406E-AEE6-06E0E59FB9A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1078969">
            <a:off x="1920309" y="4797205"/>
            <a:ext cx="2453456" cy="2453456"/>
          </a:xfrm>
          <a:prstGeom prst="rect">
            <a:avLst/>
          </a:prstGeom>
        </p:spPr>
      </p:pic>
      <p:pic>
        <p:nvPicPr>
          <p:cNvPr id="19" name="Graphic 18" descr="Ruler">
            <a:extLst>
              <a:ext uri="{FF2B5EF4-FFF2-40B4-BE49-F238E27FC236}">
                <a16:creationId xmlns:a16="http://schemas.microsoft.com/office/drawing/2014/main" id="{39130E3C-1E93-4315-AE76-13C55147DCF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8889495">
            <a:off x="10171718" y="145767"/>
            <a:ext cx="1574403" cy="1574403"/>
          </a:xfrm>
          <a:prstGeom prst="rect">
            <a:avLst/>
          </a:prstGeom>
        </p:spPr>
      </p:pic>
      <p:pic>
        <p:nvPicPr>
          <p:cNvPr id="21" name="Graphic 20" descr="Pencil">
            <a:extLst>
              <a:ext uri="{FF2B5EF4-FFF2-40B4-BE49-F238E27FC236}">
                <a16:creationId xmlns:a16="http://schemas.microsoft.com/office/drawing/2014/main" id="{FFEC1660-205F-490E-800A-0D57D250BAE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20520790">
            <a:off x="10917677" y="783939"/>
            <a:ext cx="1488402" cy="1488402"/>
          </a:xfrm>
          <a:prstGeom prst="rect">
            <a:avLst/>
          </a:prstGeom>
        </p:spPr>
      </p:pic>
    </p:spTree>
    <p:extLst>
      <p:ext uri="{BB962C8B-B14F-4D97-AF65-F5344CB8AC3E}">
        <p14:creationId xmlns:p14="http://schemas.microsoft.com/office/powerpoint/2010/main" val="2906397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733B75-8D78-4765-92E4-733E98258D0C}"/>
              </a:ext>
            </a:extLst>
          </p:cNvPr>
          <p:cNvSpPr txBox="1">
            <a:spLocks/>
          </p:cNvSpPr>
          <p:nvPr/>
        </p:nvSpPr>
        <p:spPr>
          <a:xfrm>
            <a:off x="479949" y="127974"/>
            <a:ext cx="6615496"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5">
                    <a:lumMod val="50000"/>
                  </a:schemeClr>
                </a:solidFill>
                <a:latin typeface="Rockwell" panose="02060603020205020403" pitchFamily="18" charset="0"/>
              </a:rPr>
              <a:t>Another Example…AUC</a:t>
            </a:r>
          </a:p>
        </p:txBody>
      </p:sp>
      <p:graphicFrame>
        <p:nvGraphicFramePr>
          <p:cNvPr id="5" name="Table 4">
            <a:extLst>
              <a:ext uri="{FF2B5EF4-FFF2-40B4-BE49-F238E27FC236}">
                <a16:creationId xmlns:a16="http://schemas.microsoft.com/office/drawing/2014/main" id="{9EABB13B-AFD5-4F24-9E31-37DD4F6A5557}"/>
              </a:ext>
            </a:extLst>
          </p:cNvPr>
          <p:cNvGraphicFramePr>
            <a:graphicFrameLocks noGrp="1"/>
          </p:cNvGraphicFramePr>
          <p:nvPr>
            <p:extLst>
              <p:ext uri="{D42A27DB-BD31-4B8C-83A1-F6EECF244321}">
                <p14:modId xmlns:p14="http://schemas.microsoft.com/office/powerpoint/2010/main" val="4119396829"/>
              </p:ext>
            </p:extLst>
          </p:nvPr>
        </p:nvGraphicFramePr>
        <p:xfrm>
          <a:off x="479949" y="695254"/>
          <a:ext cx="11232104" cy="2302120"/>
        </p:xfrm>
        <a:graphic>
          <a:graphicData uri="http://schemas.openxmlformats.org/drawingml/2006/table">
            <a:tbl>
              <a:tblPr firstRow="1" bandRow="1">
                <a:tableStyleId>{5C22544A-7EE6-4342-B048-85BDC9FD1C3A}</a:tableStyleId>
              </a:tblPr>
              <a:tblGrid>
                <a:gridCol w="2808026">
                  <a:extLst>
                    <a:ext uri="{9D8B030D-6E8A-4147-A177-3AD203B41FA5}">
                      <a16:colId xmlns:a16="http://schemas.microsoft.com/office/drawing/2014/main" val="3056312862"/>
                    </a:ext>
                  </a:extLst>
                </a:gridCol>
                <a:gridCol w="2808026">
                  <a:extLst>
                    <a:ext uri="{9D8B030D-6E8A-4147-A177-3AD203B41FA5}">
                      <a16:colId xmlns:a16="http://schemas.microsoft.com/office/drawing/2014/main" val="1014758444"/>
                    </a:ext>
                  </a:extLst>
                </a:gridCol>
                <a:gridCol w="2808026">
                  <a:extLst>
                    <a:ext uri="{9D8B030D-6E8A-4147-A177-3AD203B41FA5}">
                      <a16:colId xmlns:a16="http://schemas.microsoft.com/office/drawing/2014/main" val="3301842523"/>
                    </a:ext>
                  </a:extLst>
                </a:gridCol>
                <a:gridCol w="2808026">
                  <a:extLst>
                    <a:ext uri="{9D8B030D-6E8A-4147-A177-3AD203B41FA5}">
                      <a16:colId xmlns:a16="http://schemas.microsoft.com/office/drawing/2014/main" val="3055347066"/>
                    </a:ext>
                  </a:extLst>
                </a:gridCol>
              </a:tblGrid>
              <a:tr h="1212816">
                <a:tc>
                  <a:txBody>
                    <a:bodyPr/>
                    <a:lstStyle/>
                    <a:p>
                      <a:pPr algn="ctr"/>
                      <a:r>
                        <a:rPr lang="en-US" sz="3200" dirty="0"/>
                        <a:t>Performance Measure</a:t>
                      </a:r>
                    </a:p>
                  </a:txBody>
                  <a:tcPr anchor="b"/>
                </a:tc>
                <a:tc>
                  <a:txBody>
                    <a:bodyPr/>
                    <a:lstStyle/>
                    <a:p>
                      <a:pPr algn="ctr"/>
                      <a:r>
                        <a:rPr lang="en-US" sz="3200" dirty="0"/>
                        <a:t> </a:t>
                      </a:r>
                      <a:br>
                        <a:rPr lang="en-US" sz="3200" dirty="0"/>
                      </a:br>
                      <a:r>
                        <a:rPr lang="en-US" sz="3200" dirty="0"/>
                        <a:t>Disease 1</a:t>
                      </a:r>
                    </a:p>
                  </a:txBody>
                  <a:tcPr anchor="b"/>
                </a:tc>
                <a:tc>
                  <a:txBody>
                    <a:bodyPr/>
                    <a:lstStyle/>
                    <a:p>
                      <a:pPr algn="ctr"/>
                      <a:r>
                        <a:rPr lang="en-US" sz="3200" dirty="0"/>
                        <a:t> </a:t>
                      </a:r>
                      <a:br>
                        <a:rPr lang="en-US" sz="3200" dirty="0"/>
                      </a:br>
                      <a:r>
                        <a:rPr lang="en-US" sz="3200" dirty="0"/>
                        <a:t>Disease 2</a:t>
                      </a:r>
                    </a:p>
                  </a:txBody>
                  <a:tcPr anchor="b"/>
                </a:tc>
                <a:tc>
                  <a:txBody>
                    <a:bodyPr/>
                    <a:lstStyle/>
                    <a:p>
                      <a:pPr algn="ctr"/>
                      <a:br>
                        <a:rPr lang="en-US" sz="3200" dirty="0"/>
                      </a:br>
                      <a:r>
                        <a:rPr lang="en-US" sz="3200" dirty="0"/>
                        <a:t>Disease 3</a:t>
                      </a:r>
                    </a:p>
                  </a:txBody>
                  <a:tcPr anchor="b"/>
                </a:tc>
                <a:extLst>
                  <a:ext uri="{0D108BD9-81ED-4DB2-BD59-A6C34878D82A}">
                    <a16:rowId xmlns:a16="http://schemas.microsoft.com/office/drawing/2014/main" val="771622828"/>
                  </a:ext>
                </a:extLst>
              </a:tr>
              <a:tr h="1089304">
                <a:tc>
                  <a:txBody>
                    <a:bodyPr/>
                    <a:lstStyle/>
                    <a:p>
                      <a:pPr algn="ctr"/>
                      <a:r>
                        <a:rPr lang="en-US" sz="2400" dirty="0">
                          <a:latin typeface="+mj-lt"/>
                        </a:rPr>
                        <a:t>Original AUC</a:t>
                      </a:r>
                    </a:p>
                  </a:txBody>
                  <a:tcPr anchor="ctr"/>
                </a:tc>
                <a:tc>
                  <a:txBody>
                    <a:bodyPr/>
                    <a:lstStyle/>
                    <a:p>
                      <a:pPr algn="ctr"/>
                      <a:r>
                        <a:rPr lang="en-US" sz="3600" dirty="0">
                          <a:latin typeface="+mj-lt"/>
                        </a:rPr>
                        <a:t>0.90</a:t>
                      </a:r>
                    </a:p>
                  </a:txBody>
                  <a:tcPr anchor="ctr"/>
                </a:tc>
                <a:tc>
                  <a:txBody>
                    <a:bodyPr/>
                    <a:lstStyle/>
                    <a:p>
                      <a:pPr algn="ctr"/>
                      <a:r>
                        <a:rPr lang="en-US" sz="3600" dirty="0">
                          <a:latin typeface="+mj-lt"/>
                        </a:rPr>
                        <a:t>0.86</a:t>
                      </a:r>
                    </a:p>
                  </a:txBody>
                  <a:tcPr anchor="ctr"/>
                </a:tc>
                <a:tc>
                  <a:txBody>
                    <a:bodyPr/>
                    <a:lstStyle/>
                    <a:p>
                      <a:pPr algn="ctr"/>
                      <a:r>
                        <a:rPr lang="en-US" sz="3600" dirty="0">
                          <a:latin typeface="+mj-lt"/>
                        </a:rPr>
                        <a:t>0.87</a:t>
                      </a:r>
                    </a:p>
                  </a:txBody>
                  <a:tcPr anchor="ctr"/>
                </a:tc>
                <a:extLst>
                  <a:ext uri="{0D108BD9-81ED-4DB2-BD59-A6C34878D82A}">
                    <a16:rowId xmlns:a16="http://schemas.microsoft.com/office/drawing/2014/main" val="1415326637"/>
                  </a:ext>
                </a:extLst>
              </a:tr>
            </a:tbl>
          </a:graphicData>
        </a:graphic>
      </p:graphicFrame>
    </p:spTree>
    <p:extLst>
      <p:ext uri="{BB962C8B-B14F-4D97-AF65-F5344CB8AC3E}">
        <p14:creationId xmlns:p14="http://schemas.microsoft.com/office/powerpoint/2010/main" val="2657618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733B75-8D78-4765-92E4-733E98258D0C}"/>
              </a:ext>
            </a:extLst>
          </p:cNvPr>
          <p:cNvSpPr txBox="1">
            <a:spLocks/>
          </p:cNvSpPr>
          <p:nvPr/>
        </p:nvSpPr>
        <p:spPr>
          <a:xfrm>
            <a:off x="479949" y="127974"/>
            <a:ext cx="6615496"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5">
                    <a:lumMod val="50000"/>
                  </a:schemeClr>
                </a:solidFill>
                <a:latin typeface="Rockwell" panose="02060603020205020403" pitchFamily="18" charset="0"/>
              </a:rPr>
              <a:t>Another Example…AUC</a:t>
            </a:r>
          </a:p>
        </p:txBody>
      </p:sp>
      <p:graphicFrame>
        <p:nvGraphicFramePr>
          <p:cNvPr id="5" name="Table 4">
            <a:extLst>
              <a:ext uri="{FF2B5EF4-FFF2-40B4-BE49-F238E27FC236}">
                <a16:creationId xmlns:a16="http://schemas.microsoft.com/office/drawing/2014/main" id="{9EABB13B-AFD5-4F24-9E31-37DD4F6A5557}"/>
              </a:ext>
            </a:extLst>
          </p:cNvPr>
          <p:cNvGraphicFramePr>
            <a:graphicFrameLocks noGrp="1"/>
          </p:cNvGraphicFramePr>
          <p:nvPr>
            <p:extLst>
              <p:ext uri="{D42A27DB-BD31-4B8C-83A1-F6EECF244321}">
                <p14:modId xmlns:p14="http://schemas.microsoft.com/office/powerpoint/2010/main" val="1231107394"/>
              </p:ext>
            </p:extLst>
          </p:nvPr>
        </p:nvGraphicFramePr>
        <p:xfrm>
          <a:off x="479949" y="695254"/>
          <a:ext cx="11232104" cy="3391424"/>
        </p:xfrm>
        <a:graphic>
          <a:graphicData uri="http://schemas.openxmlformats.org/drawingml/2006/table">
            <a:tbl>
              <a:tblPr firstRow="1" bandRow="1">
                <a:tableStyleId>{5C22544A-7EE6-4342-B048-85BDC9FD1C3A}</a:tableStyleId>
              </a:tblPr>
              <a:tblGrid>
                <a:gridCol w="2808026">
                  <a:extLst>
                    <a:ext uri="{9D8B030D-6E8A-4147-A177-3AD203B41FA5}">
                      <a16:colId xmlns:a16="http://schemas.microsoft.com/office/drawing/2014/main" val="3056312862"/>
                    </a:ext>
                  </a:extLst>
                </a:gridCol>
                <a:gridCol w="2808026">
                  <a:extLst>
                    <a:ext uri="{9D8B030D-6E8A-4147-A177-3AD203B41FA5}">
                      <a16:colId xmlns:a16="http://schemas.microsoft.com/office/drawing/2014/main" val="1014758444"/>
                    </a:ext>
                  </a:extLst>
                </a:gridCol>
                <a:gridCol w="2808026">
                  <a:extLst>
                    <a:ext uri="{9D8B030D-6E8A-4147-A177-3AD203B41FA5}">
                      <a16:colId xmlns:a16="http://schemas.microsoft.com/office/drawing/2014/main" val="3301842523"/>
                    </a:ext>
                  </a:extLst>
                </a:gridCol>
                <a:gridCol w="2808026">
                  <a:extLst>
                    <a:ext uri="{9D8B030D-6E8A-4147-A177-3AD203B41FA5}">
                      <a16:colId xmlns:a16="http://schemas.microsoft.com/office/drawing/2014/main" val="3055347066"/>
                    </a:ext>
                  </a:extLst>
                </a:gridCol>
              </a:tblGrid>
              <a:tr h="1212816">
                <a:tc>
                  <a:txBody>
                    <a:bodyPr/>
                    <a:lstStyle/>
                    <a:p>
                      <a:pPr algn="ctr"/>
                      <a:r>
                        <a:rPr lang="en-US" sz="3200" dirty="0"/>
                        <a:t>Performance Measure</a:t>
                      </a:r>
                    </a:p>
                  </a:txBody>
                  <a:tcPr anchor="b"/>
                </a:tc>
                <a:tc>
                  <a:txBody>
                    <a:bodyPr/>
                    <a:lstStyle/>
                    <a:p>
                      <a:pPr algn="ctr"/>
                      <a:r>
                        <a:rPr lang="en-US" sz="3200" dirty="0"/>
                        <a:t> </a:t>
                      </a:r>
                      <a:br>
                        <a:rPr lang="en-US" sz="3200" dirty="0"/>
                      </a:br>
                      <a:r>
                        <a:rPr lang="en-US" sz="3200" dirty="0"/>
                        <a:t>Disease 1</a:t>
                      </a:r>
                    </a:p>
                  </a:txBody>
                  <a:tcPr anchor="b"/>
                </a:tc>
                <a:tc>
                  <a:txBody>
                    <a:bodyPr/>
                    <a:lstStyle/>
                    <a:p>
                      <a:pPr algn="ctr"/>
                      <a:r>
                        <a:rPr lang="en-US" sz="3200" dirty="0"/>
                        <a:t> </a:t>
                      </a:r>
                      <a:br>
                        <a:rPr lang="en-US" sz="3200" dirty="0"/>
                      </a:br>
                      <a:r>
                        <a:rPr lang="en-US" sz="3200" dirty="0"/>
                        <a:t>Disease 2</a:t>
                      </a:r>
                    </a:p>
                  </a:txBody>
                  <a:tcPr anchor="b"/>
                </a:tc>
                <a:tc>
                  <a:txBody>
                    <a:bodyPr/>
                    <a:lstStyle/>
                    <a:p>
                      <a:pPr algn="ctr"/>
                      <a:br>
                        <a:rPr lang="en-US" sz="3200" dirty="0"/>
                      </a:br>
                      <a:r>
                        <a:rPr lang="en-US" sz="3200" dirty="0"/>
                        <a:t>Disease 3</a:t>
                      </a:r>
                    </a:p>
                  </a:txBody>
                  <a:tcPr anchor="b"/>
                </a:tc>
                <a:extLst>
                  <a:ext uri="{0D108BD9-81ED-4DB2-BD59-A6C34878D82A}">
                    <a16:rowId xmlns:a16="http://schemas.microsoft.com/office/drawing/2014/main" val="771622828"/>
                  </a:ext>
                </a:extLst>
              </a:tr>
              <a:tr h="1089304">
                <a:tc>
                  <a:txBody>
                    <a:bodyPr/>
                    <a:lstStyle/>
                    <a:p>
                      <a:pPr algn="ctr"/>
                      <a:r>
                        <a:rPr lang="en-US" sz="2400" dirty="0">
                          <a:latin typeface="+mj-lt"/>
                        </a:rPr>
                        <a:t>Original AUC</a:t>
                      </a:r>
                    </a:p>
                  </a:txBody>
                  <a:tcPr anchor="ctr"/>
                </a:tc>
                <a:tc>
                  <a:txBody>
                    <a:bodyPr/>
                    <a:lstStyle/>
                    <a:p>
                      <a:pPr algn="ctr"/>
                      <a:r>
                        <a:rPr lang="en-US" sz="3600" dirty="0">
                          <a:latin typeface="+mj-lt"/>
                        </a:rPr>
                        <a:t>0.90</a:t>
                      </a:r>
                    </a:p>
                  </a:txBody>
                  <a:tcPr anchor="ctr"/>
                </a:tc>
                <a:tc>
                  <a:txBody>
                    <a:bodyPr/>
                    <a:lstStyle/>
                    <a:p>
                      <a:pPr algn="ctr"/>
                      <a:r>
                        <a:rPr lang="en-US" sz="3600" dirty="0">
                          <a:latin typeface="+mj-lt"/>
                        </a:rPr>
                        <a:t>0.86</a:t>
                      </a:r>
                    </a:p>
                  </a:txBody>
                  <a:tcPr anchor="ctr"/>
                </a:tc>
                <a:tc>
                  <a:txBody>
                    <a:bodyPr/>
                    <a:lstStyle/>
                    <a:p>
                      <a:pPr algn="ctr"/>
                      <a:r>
                        <a:rPr lang="en-US" sz="3600" dirty="0">
                          <a:latin typeface="+mj-lt"/>
                        </a:rPr>
                        <a:t>0.87</a:t>
                      </a:r>
                    </a:p>
                  </a:txBody>
                  <a:tcPr anchor="ctr"/>
                </a:tc>
                <a:extLst>
                  <a:ext uri="{0D108BD9-81ED-4DB2-BD59-A6C34878D82A}">
                    <a16:rowId xmlns:a16="http://schemas.microsoft.com/office/drawing/2014/main" val="1415326637"/>
                  </a:ext>
                </a:extLst>
              </a:tr>
              <a:tr h="1089304">
                <a:tc>
                  <a:txBody>
                    <a:bodyPr/>
                    <a:lstStyle/>
                    <a:p>
                      <a:pPr algn="ctr"/>
                      <a:r>
                        <a:rPr lang="en-US" sz="2400" dirty="0">
                          <a:latin typeface="+mj-lt"/>
                        </a:rPr>
                        <a:t>Accuracy</a:t>
                      </a:r>
                    </a:p>
                  </a:txBody>
                  <a:tcPr anchor="ctr"/>
                </a:tc>
                <a:tc>
                  <a:txBody>
                    <a:bodyPr/>
                    <a:lstStyle/>
                    <a:p>
                      <a:pPr algn="ctr" fontAlgn="ctr"/>
                      <a:r>
                        <a:rPr lang="en-US" sz="3600" b="0" i="0" u="none" strike="noStrike" dirty="0">
                          <a:solidFill>
                            <a:srgbClr val="000000"/>
                          </a:solidFill>
                          <a:effectLst/>
                          <a:latin typeface="+mj-lt"/>
                        </a:rPr>
                        <a:t>99.5%</a:t>
                      </a:r>
                    </a:p>
                  </a:txBody>
                  <a:tcPr marL="7620" marR="7620" marT="7620" marB="0" anchor="ctr"/>
                </a:tc>
                <a:tc>
                  <a:txBody>
                    <a:bodyPr/>
                    <a:lstStyle/>
                    <a:p>
                      <a:pPr algn="ctr" fontAlgn="ctr"/>
                      <a:r>
                        <a:rPr lang="en-US" sz="3600" b="0" i="0" u="none" strike="noStrike" dirty="0">
                          <a:solidFill>
                            <a:srgbClr val="000000"/>
                          </a:solidFill>
                          <a:effectLst/>
                          <a:latin typeface="+mj-lt"/>
                        </a:rPr>
                        <a:t>99.9%</a:t>
                      </a:r>
                    </a:p>
                  </a:txBody>
                  <a:tcPr marL="7620" marR="7620" marT="7620" marB="0" anchor="ctr"/>
                </a:tc>
                <a:tc>
                  <a:txBody>
                    <a:bodyPr/>
                    <a:lstStyle/>
                    <a:p>
                      <a:pPr algn="ctr" fontAlgn="ctr"/>
                      <a:r>
                        <a:rPr lang="en-US" sz="3600" b="0" i="0" u="none" strike="noStrike" dirty="0">
                          <a:solidFill>
                            <a:srgbClr val="000000"/>
                          </a:solidFill>
                          <a:effectLst/>
                          <a:latin typeface="+mj-lt"/>
                        </a:rPr>
                        <a:t>98.9%</a:t>
                      </a:r>
                    </a:p>
                  </a:txBody>
                  <a:tcPr marL="7620" marR="7620" marT="7620" marB="0" anchor="ctr"/>
                </a:tc>
                <a:extLst>
                  <a:ext uri="{0D108BD9-81ED-4DB2-BD59-A6C34878D82A}">
                    <a16:rowId xmlns:a16="http://schemas.microsoft.com/office/drawing/2014/main" val="4039633667"/>
                  </a:ext>
                </a:extLst>
              </a:tr>
            </a:tbl>
          </a:graphicData>
        </a:graphic>
      </p:graphicFrame>
    </p:spTree>
    <p:extLst>
      <p:ext uri="{BB962C8B-B14F-4D97-AF65-F5344CB8AC3E}">
        <p14:creationId xmlns:p14="http://schemas.microsoft.com/office/powerpoint/2010/main" val="522434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733B75-8D78-4765-92E4-733E98258D0C}"/>
              </a:ext>
            </a:extLst>
          </p:cNvPr>
          <p:cNvSpPr txBox="1">
            <a:spLocks/>
          </p:cNvSpPr>
          <p:nvPr/>
        </p:nvSpPr>
        <p:spPr>
          <a:xfrm>
            <a:off x="479949" y="127974"/>
            <a:ext cx="6615496"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5">
                    <a:lumMod val="50000"/>
                  </a:schemeClr>
                </a:solidFill>
                <a:latin typeface="Rockwell" panose="02060603020205020403" pitchFamily="18" charset="0"/>
              </a:rPr>
              <a:t>Another Example…AUC</a:t>
            </a:r>
          </a:p>
        </p:txBody>
      </p:sp>
      <p:graphicFrame>
        <p:nvGraphicFramePr>
          <p:cNvPr id="5" name="Table 4">
            <a:extLst>
              <a:ext uri="{FF2B5EF4-FFF2-40B4-BE49-F238E27FC236}">
                <a16:creationId xmlns:a16="http://schemas.microsoft.com/office/drawing/2014/main" id="{9EABB13B-AFD5-4F24-9E31-37DD4F6A5557}"/>
              </a:ext>
            </a:extLst>
          </p:cNvPr>
          <p:cNvGraphicFramePr>
            <a:graphicFrameLocks noGrp="1"/>
          </p:cNvGraphicFramePr>
          <p:nvPr>
            <p:extLst>
              <p:ext uri="{D42A27DB-BD31-4B8C-83A1-F6EECF244321}">
                <p14:modId xmlns:p14="http://schemas.microsoft.com/office/powerpoint/2010/main" val="2184980626"/>
              </p:ext>
            </p:extLst>
          </p:nvPr>
        </p:nvGraphicFramePr>
        <p:xfrm>
          <a:off x="479949" y="695254"/>
          <a:ext cx="11232104" cy="4604240"/>
        </p:xfrm>
        <a:graphic>
          <a:graphicData uri="http://schemas.openxmlformats.org/drawingml/2006/table">
            <a:tbl>
              <a:tblPr firstRow="1" bandRow="1">
                <a:tableStyleId>{5C22544A-7EE6-4342-B048-85BDC9FD1C3A}</a:tableStyleId>
              </a:tblPr>
              <a:tblGrid>
                <a:gridCol w="2808026">
                  <a:extLst>
                    <a:ext uri="{9D8B030D-6E8A-4147-A177-3AD203B41FA5}">
                      <a16:colId xmlns:a16="http://schemas.microsoft.com/office/drawing/2014/main" val="3056312862"/>
                    </a:ext>
                  </a:extLst>
                </a:gridCol>
                <a:gridCol w="2808026">
                  <a:extLst>
                    <a:ext uri="{9D8B030D-6E8A-4147-A177-3AD203B41FA5}">
                      <a16:colId xmlns:a16="http://schemas.microsoft.com/office/drawing/2014/main" val="1014758444"/>
                    </a:ext>
                  </a:extLst>
                </a:gridCol>
                <a:gridCol w="2808026">
                  <a:extLst>
                    <a:ext uri="{9D8B030D-6E8A-4147-A177-3AD203B41FA5}">
                      <a16:colId xmlns:a16="http://schemas.microsoft.com/office/drawing/2014/main" val="3301842523"/>
                    </a:ext>
                  </a:extLst>
                </a:gridCol>
                <a:gridCol w="2808026">
                  <a:extLst>
                    <a:ext uri="{9D8B030D-6E8A-4147-A177-3AD203B41FA5}">
                      <a16:colId xmlns:a16="http://schemas.microsoft.com/office/drawing/2014/main" val="3055347066"/>
                    </a:ext>
                  </a:extLst>
                </a:gridCol>
              </a:tblGrid>
              <a:tr h="1212816">
                <a:tc>
                  <a:txBody>
                    <a:bodyPr/>
                    <a:lstStyle/>
                    <a:p>
                      <a:pPr algn="ctr"/>
                      <a:r>
                        <a:rPr lang="en-US" sz="3200" dirty="0"/>
                        <a:t>Performance Measure</a:t>
                      </a:r>
                    </a:p>
                  </a:txBody>
                  <a:tcPr anchor="b"/>
                </a:tc>
                <a:tc>
                  <a:txBody>
                    <a:bodyPr/>
                    <a:lstStyle/>
                    <a:p>
                      <a:pPr algn="ctr"/>
                      <a:r>
                        <a:rPr lang="en-US" sz="3200" dirty="0"/>
                        <a:t> </a:t>
                      </a:r>
                      <a:br>
                        <a:rPr lang="en-US" sz="3200" dirty="0"/>
                      </a:br>
                      <a:r>
                        <a:rPr lang="en-US" sz="3200" dirty="0"/>
                        <a:t>Disease 1</a:t>
                      </a:r>
                    </a:p>
                  </a:txBody>
                  <a:tcPr anchor="b"/>
                </a:tc>
                <a:tc>
                  <a:txBody>
                    <a:bodyPr/>
                    <a:lstStyle/>
                    <a:p>
                      <a:pPr algn="ctr"/>
                      <a:r>
                        <a:rPr lang="en-US" sz="3200" dirty="0"/>
                        <a:t> </a:t>
                      </a:r>
                      <a:br>
                        <a:rPr lang="en-US" sz="3200" dirty="0"/>
                      </a:br>
                      <a:r>
                        <a:rPr lang="en-US" sz="3200" dirty="0"/>
                        <a:t>Disease 2</a:t>
                      </a:r>
                    </a:p>
                  </a:txBody>
                  <a:tcPr anchor="b"/>
                </a:tc>
                <a:tc>
                  <a:txBody>
                    <a:bodyPr/>
                    <a:lstStyle/>
                    <a:p>
                      <a:pPr algn="ctr"/>
                      <a:br>
                        <a:rPr lang="en-US" sz="3200" dirty="0"/>
                      </a:br>
                      <a:r>
                        <a:rPr lang="en-US" sz="3200" dirty="0"/>
                        <a:t>Disease 3</a:t>
                      </a:r>
                    </a:p>
                  </a:txBody>
                  <a:tcPr anchor="b"/>
                </a:tc>
                <a:extLst>
                  <a:ext uri="{0D108BD9-81ED-4DB2-BD59-A6C34878D82A}">
                    <a16:rowId xmlns:a16="http://schemas.microsoft.com/office/drawing/2014/main" val="771622828"/>
                  </a:ext>
                </a:extLst>
              </a:tr>
              <a:tr h="1089304">
                <a:tc>
                  <a:txBody>
                    <a:bodyPr/>
                    <a:lstStyle/>
                    <a:p>
                      <a:pPr algn="ctr"/>
                      <a:r>
                        <a:rPr lang="en-US" sz="2400" dirty="0">
                          <a:latin typeface="+mj-lt"/>
                        </a:rPr>
                        <a:t>Original AUC</a:t>
                      </a:r>
                    </a:p>
                  </a:txBody>
                  <a:tcPr anchor="ctr"/>
                </a:tc>
                <a:tc>
                  <a:txBody>
                    <a:bodyPr/>
                    <a:lstStyle/>
                    <a:p>
                      <a:pPr algn="ctr"/>
                      <a:r>
                        <a:rPr lang="en-US" sz="3600" dirty="0">
                          <a:latin typeface="+mj-lt"/>
                        </a:rPr>
                        <a:t>0.90</a:t>
                      </a:r>
                    </a:p>
                  </a:txBody>
                  <a:tcPr anchor="ctr"/>
                </a:tc>
                <a:tc>
                  <a:txBody>
                    <a:bodyPr/>
                    <a:lstStyle/>
                    <a:p>
                      <a:pPr algn="ctr"/>
                      <a:r>
                        <a:rPr lang="en-US" sz="3600" dirty="0">
                          <a:latin typeface="+mj-lt"/>
                        </a:rPr>
                        <a:t>0.86</a:t>
                      </a:r>
                    </a:p>
                  </a:txBody>
                  <a:tcPr anchor="ctr"/>
                </a:tc>
                <a:tc>
                  <a:txBody>
                    <a:bodyPr/>
                    <a:lstStyle/>
                    <a:p>
                      <a:pPr algn="ctr"/>
                      <a:r>
                        <a:rPr lang="en-US" sz="3600" dirty="0">
                          <a:latin typeface="+mj-lt"/>
                        </a:rPr>
                        <a:t>0.87</a:t>
                      </a:r>
                    </a:p>
                  </a:txBody>
                  <a:tcPr anchor="ctr"/>
                </a:tc>
                <a:extLst>
                  <a:ext uri="{0D108BD9-81ED-4DB2-BD59-A6C34878D82A}">
                    <a16:rowId xmlns:a16="http://schemas.microsoft.com/office/drawing/2014/main" val="1415326637"/>
                  </a:ext>
                </a:extLst>
              </a:tr>
              <a:tr h="1089304">
                <a:tc>
                  <a:txBody>
                    <a:bodyPr/>
                    <a:lstStyle/>
                    <a:p>
                      <a:pPr algn="ctr"/>
                      <a:r>
                        <a:rPr lang="en-US" sz="2400" dirty="0">
                          <a:latin typeface="+mj-lt"/>
                        </a:rPr>
                        <a:t>Accuracy</a:t>
                      </a:r>
                    </a:p>
                  </a:txBody>
                  <a:tcPr anchor="ctr"/>
                </a:tc>
                <a:tc>
                  <a:txBody>
                    <a:bodyPr/>
                    <a:lstStyle/>
                    <a:p>
                      <a:pPr algn="ctr" fontAlgn="ctr"/>
                      <a:r>
                        <a:rPr lang="en-US" sz="3600" b="0" i="0" u="none" strike="noStrike" dirty="0">
                          <a:solidFill>
                            <a:srgbClr val="000000"/>
                          </a:solidFill>
                          <a:effectLst/>
                          <a:latin typeface="+mj-lt"/>
                        </a:rPr>
                        <a:t>99.5%</a:t>
                      </a:r>
                    </a:p>
                  </a:txBody>
                  <a:tcPr marL="7620" marR="7620" marT="7620" marB="0" anchor="ctr"/>
                </a:tc>
                <a:tc>
                  <a:txBody>
                    <a:bodyPr/>
                    <a:lstStyle/>
                    <a:p>
                      <a:pPr algn="ctr" fontAlgn="ctr"/>
                      <a:r>
                        <a:rPr lang="en-US" sz="3600" b="0" i="0" u="none" strike="noStrike" dirty="0">
                          <a:solidFill>
                            <a:srgbClr val="000000"/>
                          </a:solidFill>
                          <a:effectLst/>
                          <a:latin typeface="+mj-lt"/>
                        </a:rPr>
                        <a:t>99.9%</a:t>
                      </a:r>
                    </a:p>
                  </a:txBody>
                  <a:tcPr marL="7620" marR="7620" marT="7620" marB="0" anchor="ctr"/>
                </a:tc>
                <a:tc>
                  <a:txBody>
                    <a:bodyPr/>
                    <a:lstStyle/>
                    <a:p>
                      <a:pPr algn="ctr" fontAlgn="ctr"/>
                      <a:r>
                        <a:rPr lang="en-US" sz="3600" b="0" i="0" u="none" strike="noStrike" dirty="0">
                          <a:solidFill>
                            <a:srgbClr val="000000"/>
                          </a:solidFill>
                          <a:effectLst/>
                          <a:latin typeface="+mj-lt"/>
                        </a:rPr>
                        <a:t>98.9%</a:t>
                      </a:r>
                    </a:p>
                  </a:txBody>
                  <a:tcPr marL="7620" marR="7620" marT="7620" marB="0" anchor="ctr"/>
                </a:tc>
                <a:extLst>
                  <a:ext uri="{0D108BD9-81ED-4DB2-BD59-A6C34878D82A}">
                    <a16:rowId xmlns:a16="http://schemas.microsoft.com/office/drawing/2014/main" val="4039633667"/>
                  </a:ext>
                </a:extLst>
              </a:tr>
              <a:tr h="1212816">
                <a:tc>
                  <a:txBody>
                    <a:bodyPr/>
                    <a:lstStyle/>
                    <a:p>
                      <a:pPr algn="ctr"/>
                      <a:r>
                        <a:rPr lang="en-US" sz="2400" dirty="0">
                          <a:latin typeface="+mj-lt"/>
                        </a:rPr>
                        <a:t>Positive Predictive Value</a:t>
                      </a:r>
                    </a:p>
                  </a:txBody>
                  <a:tcPr anchor="ctr"/>
                </a:tc>
                <a:tc>
                  <a:txBody>
                    <a:bodyPr/>
                    <a:lstStyle/>
                    <a:p>
                      <a:pPr algn="ctr" fontAlgn="ctr"/>
                      <a:r>
                        <a:rPr lang="en-US" sz="3600" b="0" i="0" u="none" strike="noStrike" dirty="0">
                          <a:solidFill>
                            <a:srgbClr val="000000"/>
                          </a:solidFill>
                          <a:effectLst/>
                          <a:latin typeface="+mj-lt"/>
                        </a:rPr>
                        <a:t>13.4%</a:t>
                      </a:r>
                    </a:p>
                  </a:txBody>
                  <a:tcPr marL="7620" marR="7620" marT="7620" marB="0" anchor="ctr"/>
                </a:tc>
                <a:tc>
                  <a:txBody>
                    <a:bodyPr/>
                    <a:lstStyle/>
                    <a:p>
                      <a:pPr algn="ctr" fontAlgn="ctr"/>
                      <a:r>
                        <a:rPr lang="en-US" sz="3600" b="0" i="0" u="none" strike="noStrike" dirty="0">
                          <a:solidFill>
                            <a:srgbClr val="000000"/>
                          </a:solidFill>
                          <a:effectLst/>
                          <a:latin typeface="+mj-lt"/>
                        </a:rPr>
                        <a:t>4.0%</a:t>
                      </a:r>
                    </a:p>
                  </a:txBody>
                  <a:tcPr marL="7620" marR="7620" marT="7620" marB="0" anchor="ctr"/>
                </a:tc>
                <a:tc>
                  <a:txBody>
                    <a:bodyPr/>
                    <a:lstStyle/>
                    <a:p>
                      <a:pPr algn="ctr" fontAlgn="ctr"/>
                      <a:r>
                        <a:rPr lang="en-US" sz="3600" b="0" i="0" u="none" strike="noStrike" dirty="0">
                          <a:solidFill>
                            <a:srgbClr val="000000"/>
                          </a:solidFill>
                          <a:effectLst/>
                          <a:latin typeface="+mj-lt"/>
                        </a:rPr>
                        <a:t>15.6%</a:t>
                      </a:r>
                    </a:p>
                  </a:txBody>
                  <a:tcPr marL="7620" marR="7620" marT="7620" marB="0" anchor="ctr"/>
                </a:tc>
                <a:extLst>
                  <a:ext uri="{0D108BD9-81ED-4DB2-BD59-A6C34878D82A}">
                    <a16:rowId xmlns:a16="http://schemas.microsoft.com/office/drawing/2014/main" val="3890100368"/>
                  </a:ext>
                </a:extLst>
              </a:tr>
            </a:tbl>
          </a:graphicData>
        </a:graphic>
      </p:graphicFrame>
    </p:spTree>
    <p:extLst>
      <p:ext uri="{BB962C8B-B14F-4D97-AF65-F5344CB8AC3E}">
        <p14:creationId xmlns:p14="http://schemas.microsoft.com/office/powerpoint/2010/main" val="2124621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733B75-8D78-4765-92E4-733E98258D0C}"/>
              </a:ext>
            </a:extLst>
          </p:cNvPr>
          <p:cNvSpPr txBox="1">
            <a:spLocks/>
          </p:cNvSpPr>
          <p:nvPr/>
        </p:nvSpPr>
        <p:spPr>
          <a:xfrm>
            <a:off x="479949" y="127974"/>
            <a:ext cx="6615496"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5">
                    <a:lumMod val="50000"/>
                  </a:schemeClr>
                </a:solidFill>
                <a:latin typeface="Rockwell" panose="02060603020205020403" pitchFamily="18" charset="0"/>
              </a:rPr>
              <a:t>Another Example…AUC</a:t>
            </a:r>
          </a:p>
        </p:txBody>
      </p:sp>
      <p:graphicFrame>
        <p:nvGraphicFramePr>
          <p:cNvPr id="5" name="Table 4">
            <a:extLst>
              <a:ext uri="{FF2B5EF4-FFF2-40B4-BE49-F238E27FC236}">
                <a16:creationId xmlns:a16="http://schemas.microsoft.com/office/drawing/2014/main" id="{9EABB13B-AFD5-4F24-9E31-37DD4F6A5557}"/>
              </a:ext>
            </a:extLst>
          </p:cNvPr>
          <p:cNvGraphicFramePr>
            <a:graphicFrameLocks noGrp="1"/>
          </p:cNvGraphicFramePr>
          <p:nvPr>
            <p:extLst>
              <p:ext uri="{D42A27DB-BD31-4B8C-83A1-F6EECF244321}">
                <p14:modId xmlns:p14="http://schemas.microsoft.com/office/powerpoint/2010/main" val="2814590874"/>
              </p:ext>
            </p:extLst>
          </p:nvPr>
        </p:nvGraphicFramePr>
        <p:xfrm>
          <a:off x="479949" y="695254"/>
          <a:ext cx="11232104" cy="5817056"/>
        </p:xfrm>
        <a:graphic>
          <a:graphicData uri="http://schemas.openxmlformats.org/drawingml/2006/table">
            <a:tbl>
              <a:tblPr firstRow="1" bandRow="1">
                <a:tableStyleId>{5C22544A-7EE6-4342-B048-85BDC9FD1C3A}</a:tableStyleId>
              </a:tblPr>
              <a:tblGrid>
                <a:gridCol w="2808026">
                  <a:extLst>
                    <a:ext uri="{9D8B030D-6E8A-4147-A177-3AD203B41FA5}">
                      <a16:colId xmlns:a16="http://schemas.microsoft.com/office/drawing/2014/main" val="3056312862"/>
                    </a:ext>
                  </a:extLst>
                </a:gridCol>
                <a:gridCol w="2808026">
                  <a:extLst>
                    <a:ext uri="{9D8B030D-6E8A-4147-A177-3AD203B41FA5}">
                      <a16:colId xmlns:a16="http://schemas.microsoft.com/office/drawing/2014/main" val="1014758444"/>
                    </a:ext>
                  </a:extLst>
                </a:gridCol>
                <a:gridCol w="2808026">
                  <a:extLst>
                    <a:ext uri="{9D8B030D-6E8A-4147-A177-3AD203B41FA5}">
                      <a16:colId xmlns:a16="http://schemas.microsoft.com/office/drawing/2014/main" val="3301842523"/>
                    </a:ext>
                  </a:extLst>
                </a:gridCol>
                <a:gridCol w="2808026">
                  <a:extLst>
                    <a:ext uri="{9D8B030D-6E8A-4147-A177-3AD203B41FA5}">
                      <a16:colId xmlns:a16="http://schemas.microsoft.com/office/drawing/2014/main" val="3055347066"/>
                    </a:ext>
                  </a:extLst>
                </a:gridCol>
              </a:tblGrid>
              <a:tr h="1212816">
                <a:tc>
                  <a:txBody>
                    <a:bodyPr/>
                    <a:lstStyle/>
                    <a:p>
                      <a:pPr algn="ctr"/>
                      <a:r>
                        <a:rPr lang="en-US" sz="3200" dirty="0"/>
                        <a:t>Performance Measure</a:t>
                      </a:r>
                    </a:p>
                  </a:txBody>
                  <a:tcPr anchor="b"/>
                </a:tc>
                <a:tc>
                  <a:txBody>
                    <a:bodyPr/>
                    <a:lstStyle/>
                    <a:p>
                      <a:pPr algn="ctr"/>
                      <a:r>
                        <a:rPr lang="en-US" sz="3200" dirty="0"/>
                        <a:t> </a:t>
                      </a:r>
                      <a:br>
                        <a:rPr lang="en-US" sz="3200" dirty="0"/>
                      </a:br>
                      <a:r>
                        <a:rPr lang="en-US" sz="3200" dirty="0"/>
                        <a:t>Disease 1</a:t>
                      </a:r>
                    </a:p>
                  </a:txBody>
                  <a:tcPr anchor="b"/>
                </a:tc>
                <a:tc>
                  <a:txBody>
                    <a:bodyPr/>
                    <a:lstStyle/>
                    <a:p>
                      <a:pPr algn="ctr"/>
                      <a:r>
                        <a:rPr lang="en-US" sz="3200" dirty="0"/>
                        <a:t> </a:t>
                      </a:r>
                      <a:br>
                        <a:rPr lang="en-US" sz="3200" dirty="0"/>
                      </a:br>
                      <a:r>
                        <a:rPr lang="en-US" sz="3200" dirty="0"/>
                        <a:t>Disease 2</a:t>
                      </a:r>
                    </a:p>
                  </a:txBody>
                  <a:tcPr anchor="b"/>
                </a:tc>
                <a:tc>
                  <a:txBody>
                    <a:bodyPr/>
                    <a:lstStyle/>
                    <a:p>
                      <a:pPr algn="ctr"/>
                      <a:br>
                        <a:rPr lang="en-US" sz="3200" dirty="0"/>
                      </a:br>
                      <a:r>
                        <a:rPr lang="en-US" sz="3200" dirty="0"/>
                        <a:t>Disease 3</a:t>
                      </a:r>
                    </a:p>
                  </a:txBody>
                  <a:tcPr anchor="b"/>
                </a:tc>
                <a:extLst>
                  <a:ext uri="{0D108BD9-81ED-4DB2-BD59-A6C34878D82A}">
                    <a16:rowId xmlns:a16="http://schemas.microsoft.com/office/drawing/2014/main" val="771622828"/>
                  </a:ext>
                </a:extLst>
              </a:tr>
              <a:tr h="1089304">
                <a:tc>
                  <a:txBody>
                    <a:bodyPr/>
                    <a:lstStyle/>
                    <a:p>
                      <a:pPr algn="ctr"/>
                      <a:r>
                        <a:rPr lang="en-US" sz="2400" dirty="0">
                          <a:latin typeface="+mj-lt"/>
                        </a:rPr>
                        <a:t>Original AUC</a:t>
                      </a:r>
                    </a:p>
                  </a:txBody>
                  <a:tcPr anchor="ctr"/>
                </a:tc>
                <a:tc>
                  <a:txBody>
                    <a:bodyPr/>
                    <a:lstStyle/>
                    <a:p>
                      <a:pPr algn="ctr"/>
                      <a:r>
                        <a:rPr lang="en-US" sz="3600" dirty="0">
                          <a:latin typeface="+mj-lt"/>
                        </a:rPr>
                        <a:t>0.90</a:t>
                      </a:r>
                    </a:p>
                  </a:txBody>
                  <a:tcPr anchor="ctr"/>
                </a:tc>
                <a:tc>
                  <a:txBody>
                    <a:bodyPr/>
                    <a:lstStyle/>
                    <a:p>
                      <a:pPr algn="ctr"/>
                      <a:r>
                        <a:rPr lang="en-US" sz="3600" dirty="0">
                          <a:latin typeface="+mj-lt"/>
                        </a:rPr>
                        <a:t>0.86</a:t>
                      </a:r>
                    </a:p>
                  </a:txBody>
                  <a:tcPr anchor="ctr"/>
                </a:tc>
                <a:tc>
                  <a:txBody>
                    <a:bodyPr/>
                    <a:lstStyle/>
                    <a:p>
                      <a:pPr algn="ctr"/>
                      <a:r>
                        <a:rPr lang="en-US" sz="3600" dirty="0">
                          <a:latin typeface="+mj-lt"/>
                        </a:rPr>
                        <a:t>0.87</a:t>
                      </a:r>
                    </a:p>
                  </a:txBody>
                  <a:tcPr anchor="ctr"/>
                </a:tc>
                <a:extLst>
                  <a:ext uri="{0D108BD9-81ED-4DB2-BD59-A6C34878D82A}">
                    <a16:rowId xmlns:a16="http://schemas.microsoft.com/office/drawing/2014/main" val="1415326637"/>
                  </a:ext>
                </a:extLst>
              </a:tr>
              <a:tr h="1089304">
                <a:tc>
                  <a:txBody>
                    <a:bodyPr/>
                    <a:lstStyle/>
                    <a:p>
                      <a:pPr algn="ctr"/>
                      <a:r>
                        <a:rPr lang="en-US" sz="2400" dirty="0">
                          <a:latin typeface="+mj-lt"/>
                        </a:rPr>
                        <a:t>Accuracy</a:t>
                      </a:r>
                    </a:p>
                  </a:txBody>
                  <a:tcPr anchor="ctr"/>
                </a:tc>
                <a:tc>
                  <a:txBody>
                    <a:bodyPr/>
                    <a:lstStyle/>
                    <a:p>
                      <a:pPr algn="ctr" fontAlgn="ctr"/>
                      <a:r>
                        <a:rPr lang="en-US" sz="3600" b="0" i="0" u="none" strike="noStrike" dirty="0">
                          <a:solidFill>
                            <a:srgbClr val="000000"/>
                          </a:solidFill>
                          <a:effectLst/>
                          <a:latin typeface="+mj-lt"/>
                        </a:rPr>
                        <a:t>99.5%</a:t>
                      </a:r>
                    </a:p>
                  </a:txBody>
                  <a:tcPr marL="7620" marR="7620" marT="7620" marB="0" anchor="ctr"/>
                </a:tc>
                <a:tc>
                  <a:txBody>
                    <a:bodyPr/>
                    <a:lstStyle/>
                    <a:p>
                      <a:pPr algn="ctr" fontAlgn="ctr"/>
                      <a:r>
                        <a:rPr lang="en-US" sz="3600" b="0" i="0" u="none" strike="noStrike" dirty="0">
                          <a:solidFill>
                            <a:srgbClr val="000000"/>
                          </a:solidFill>
                          <a:effectLst/>
                          <a:latin typeface="+mj-lt"/>
                        </a:rPr>
                        <a:t>99.9%</a:t>
                      </a:r>
                    </a:p>
                  </a:txBody>
                  <a:tcPr marL="7620" marR="7620" marT="7620" marB="0" anchor="ctr"/>
                </a:tc>
                <a:tc>
                  <a:txBody>
                    <a:bodyPr/>
                    <a:lstStyle/>
                    <a:p>
                      <a:pPr algn="ctr" fontAlgn="ctr"/>
                      <a:r>
                        <a:rPr lang="en-US" sz="3600" b="0" i="0" u="none" strike="noStrike" dirty="0">
                          <a:solidFill>
                            <a:srgbClr val="000000"/>
                          </a:solidFill>
                          <a:effectLst/>
                          <a:latin typeface="+mj-lt"/>
                        </a:rPr>
                        <a:t>98.9%</a:t>
                      </a:r>
                    </a:p>
                  </a:txBody>
                  <a:tcPr marL="7620" marR="7620" marT="7620" marB="0" anchor="ctr"/>
                </a:tc>
                <a:extLst>
                  <a:ext uri="{0D108BD9-81ED-4DB2-BD59-A6C34878D82A}">
                    <a16:rowId xmlns:a16="http://schemas.microsoft.com/office/drawing/2014/main" val="4039633667"/>
                  </a:ext>
                </a:extLst>
              </a:tr>
              <a:tr h="1212816">
                <a:tc>
                  <a:txBody>
                    <a:bodyPr/>
                    <a:lstStyle/>
                    <a:p>
                      <a:pPr algn="ctr"/>
                      <a:r>
                        <a:rPr lang="en-US" sz="2400" dirty="0">
                          <a:latin typeface="+mj-lt"/>
                        </a:rPr>
                        <a:t>Positive Predictive Value</a:t>
                      </a:r>
                    </a:p>
                  </a:txBody>
                  <a:tcPr anchor="ctr"/>
                </a:tc>
                <a:tc>
                  <a:txBody>
                    <a:bodyPr/>
                    <a:lstStyle/>
                    <a:p>
                      <a:pPr algn="ctr" fontAlgn="ctr"/>
                      <a:r>
                        <a:rPr lang="en-US" sz="3600" b="0" i="0" u="none" strike="noStrike" dirty="0">
                          <a:solidFill>
                            <a:srgbClr val="000000"/>
                          </a:solidFill>
                          <a:effectLst/>
                          <a:latin typeface="+mj-lt"/>
                        </a:rPr>
                        <a:t>13.4%</a:t>
                      </a:r>
                    </a:p>
                  </a:txBody>
                  <a:tcPr marL="7620" marR="7620" marT="7620" marB="0" anchor="ctr"/>
                </a:tc>
                <a:tc>
                  <a:txBody>
                    <a:bodyPr/>
                    <a:lstStyle/>
                    <a:p>
                      <a:pPr algn="ctr" fontAlgn="ctr"/>
                      <a:r>
                        <a:rPr lang="en-US" sz="3600" b="0" i="0" u="none" strike="noStrike" dirty="0">
                          <a:solidFill>
                            <a:srgbClr val="000000"/>
                          </a:solidFill>
                          <a:effectLst/>
                          <a:latin typeface="+mj-lt"/>
                        </a:rPr>
                        <a:t>4.0%</a:t>
                      </a:r>
                    </a:p>
                  </a:txBody>
                  <a:tcPr marL="7620" marR="7620" marT="7620" marB="0" anchor="ctr"/>
                </a:tc>
                <a:tc>
                  <a:txBody>
                    <a:bodyPr/>
                    <a:lstStyle/>
                    <a:p>
                      <a:pPr algn="ctr" fontAlgn="ctr"/>
                      <a:r>
                        <a:rPr lang="en-US" sz="3600" b="0" i="0" u="none" strike="noStrike" dirty="0">
                          <a:solidFill>
                            <a:srgbClr val="000000"/>
                          </a:solidFill>
                          <a:effectLst/>
                          <a:latin typeface="+mj-lt"/>
                        </a:rPr>
                        <a:t>15.6%</a:t>
                      </a:r>
                    </a:p>
                  </a:txBody>
                  <a:tcPr marL="7620" marR="7620" marT="7620" marB="0" anchor="ctr"/>
                </a:tc>
                <a:extLst>
                  <a:ext uri="{0D108BD9-81ED-4DB2-BD59-A6C34878D82A}">
                    <a16:rowId xmlns:a16="http://schemas.microsoft.com/office/drawing/2014/main" val="3890100368"/>
                  </a:ext>
                </a:extLst>
              </a:tr>
              <a:tr h="1212816">
                <a:tc>
                  <a:txBody>
                    <a:bodyPr/>
                    <a:lstStyle/>
                    <a:p>
                      <a:pPr algn="ctr"/>
                      <a:r>
                        <a:rPr lang="en-US" sz="2400" dirty="0">
                          <a:latin typeface="+mj-lt"/>
                        </a:rPr>
                        <a:t>Proportion of Data with Disease</a:t>
                      </a:r>
                    </a:p>
                  </a:txBody>
                  <a:tcPr anchor="ctr"/>
                </a:tc>
                <a:tc>
                  <a:txBody>
                    <a:bodyPr/>
                    <a:lstStyle/>
                    <a:p>
                      <a:pPr algn="ctr" fontAlgn="ctr"/>
                      <a:r>
                        <a:rPr lang="en-US" sz="3600" b="0" i="0" u="none" strike="noStrike" dirty="0">
                          <a:solidFill>
                            <a:srgbClr val="000000"/>
                          </a:solidFill>
                          <a:effectLst/>
                          <a:latin typeface="+mj-lt"/>
                        </a:rPr>
                        <a:t>0.3%</a:t>
                      </a:r>
                    </a:p>
                  </a:txBody>
                  <a:tcPr marL="7620" marR="7620" marT="7620" marB="0" anchor="ctr"/>
                </a:tc>
                <a:tc>
                  <a:txBody>
                    <a:bodyPr/>
                    <a:lstStyle/>
                    <a:p>
                      <a:pPr algn="ctr" fontAlgn="ctr"/>
                      <a:r>
                        <a:rPr lang="en-US" sz="3600" b="0" i="0" u="none" strike="noStrike" dirty="0">
                          <a:solidFill>
                            <a:srgbClr val="000000"/>
                          </a:solidFill>
                          <a:effectLst/>
                          <a:latin typeface="+mj-lt"/>
                        </a:rPr>
                        <a:t>0.1%</a:t>
                      </a:r>
                    </a:p>
                  </a:txBody>
                  <a:tcPr marL="7620" marR="7620" marT="7620" marB="0" anchor="ctr"/>
                </a:tc>
                <a:tc>
                  <a:txBody>
                    <a:bodyPr/>
                    <a:lstStyle/>
                    <a:p>
                      <a:pPr algn="ctr" fontAlgn="ctr"/>
                      <a:r>
                        <a:rPr lang="en-US" sz="3600" b="0" i="0" u="none" strike="noStrike" dirty="0">
                          <a:solidFill>
                            <a:srgbClr val="000000"/>
                          </a:solidFill>
                          <a:effectLst/>
                          <a:latin typeface="+mj-lt"/>
                        </a:rPr>
                        <a:t>0.7%</a:t>
                      </a:r>
                    </a:p>
                  </a:txBody>
                  <a:tcPr marL="7620" marR="7620" marT="7620" marB="0" anchor="ctr"/>
                </a:tc>
                <a:extLst>
                  <a:ext uri="{0D108BD9-81ED-4DB2-BD59-A6C34878D82A}">
                    <a16:rowId xmlns:a16="http://schemas.microsoft.com/office/drawing/2014/main" val="1818958038"/>
                  </a:ext>
                </a:extLst>
              </a:tr>
            </a:tbl>
          </a:graphicData>
        </a:graphic>
      </p:graphicFrame>
    </p:spTree>
    <p:extLst>
      <p:ext uri="{BB962C8B-B14F-4D97-AF65-F5344CB8AC3E}">
        <p14:creationId xmlns:p14="http://schemas.microsoft.com/office/powerpoint/2010/main" val="3032462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B226A9-D9EE-4576-B6BE-BA2E94C1613A}"/>
              </a:ext>
              <a:ext uri="{C183D7F6-B498-43B3-948B-1728B52AA6E4}">
                <adec:decorative xmlns:adec="http://schemas.microsoft.com/office/drawing/2017/decorative" val="1"/>
              </a:ext>
            </a:extLst>
          </p:cNvPr>
          <p:cNvGrpSpPr/>
          <p:nvPr/>
        </p:nvGrpSpPr>
        <p:grpSpPr>
          <a:xfrm>
            <a:off x="8936181" y="0"/>
            <a:ext cx="3890553" cy="6904758"/>
            <a:chOff x="8936181" y="0"/>
            <a:chExt cx="3890553" cy="6904758"/>
          </a:xfrm>
        </p:grpSpPr>
        <p:grpSp>
          <p:nvGrpSpPr>
            <p:cNvPr id="10" name="Group 9">
              <a:extLst>
                <a:ext uri="{FF2B5EF4-FFF2-40B4-BE49-F238E27FC236}">
                  <a16:creationId xmlns:a16="http://schemas.microsoft.com/office/drawing/2014/main" id="{D4EF09CF-3362-453A-9463-F6669A9D3E01}"/>
                </a:ext>
              </a:extLst>
            </p:cNvPr>
            <p:cNvGrpSpPr/>
            <p:nvPr/>
          </p:nvGrpSpPr>
          <p:grpSpPr>
            <a:xfrm>
              <a:off x="9055676" y="0"/>
              <a:ext cx="3136324" cy="6858000"/>
              <a:chOff x="9055676" y="0"/>
              <a:chExt cx="3136324" cy="6858000"/>
            </a:xfrm>
          </p:grpSpPr>
          <p:sp>
            <p:nvSpPr>
              <p:cNvPr id="4" name="Rectangle 3">
                <a:extLst>
                  <a:ext uri="{FF2B5EF4-FFF2-40B4-BE49-F238E27FC236}">
                    <a16:creationId xmlns:a16="http://schemas.microsoft.com/office/drawing/2014/main" id="{403AE892-EBD6-40F1-851B-FEADBD59429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4318653-1A38-442C-BA0F-F2C51149BCF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5D63D1-E9CE-42BF-BD4D-374FD0293155}"/>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4EE865-9F0D-4531-A737-E13A557C027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A1183CB-C5B0-498A-A49C-4180134C74B0}"/>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Graphic 10" descr="Microscope">
              <a:extLst>
                <a:ext uri="{FF2B5EF4-FFF2-40B4-BE49-F238E27FC236}">
                  <a16:creationId xmlns:a16="http://schemas.microsoft.com/office/drawing/2014/main" id="{A9B090FE-5998-4BAC-AB8D-6F40D44C81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8936181" y="3014205"/>
              <a:ext cx="3890553" cy="3890553"/>
            </a:xfrm>
            <a:prstGeom prst="rect">
              <a:avLst/>
            </a:prstGeom>
          </p:spPr>
        </p:pic>
      </p:grpSp>
      <p:graphicFrame>
        <p:nvGraphicFramePr>
          <p:cNvPr id="17" name="Diagram 16">
            <a:extLst>
              <a:ext uri="{FF2B5EF4-FFF2-40B4-BE49-F238E27FC236}">
                <a16:creationId xmlns:a16="http://schemas.microsoft.com/office/drawing/2014/main" id="{4A896D34-158A-4DC0-B89D-D21F3AD2031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721174743"/>
              </p:ext>
            </p:extLst>
          </p:nvPr>
        </p:nvGraphicFramePr>
        <p:xfrm>
          <a:off x="521282" y="167268"/>
          <a:ext cx="8065915" cy="63842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64292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EA098C1-E19E-4D03-9A35-14569BC7C142}"/>
              </a:ext>
              <a:ext uri="{C183D7F6-B498-43B3-948B-1728B52AA6E4}">
                <adec:decorative xmlns:adec="http://schemas.microsoft.com/office/drawing/2017/decorative" val="1"/>
              </a:ext>
            </a:extLst>
          </p:cNvPr>
          <p:cNvGrpSpPr/>
          <p:nvPr/>
        </p:nvGrpSpPr>
        <p:grpSpPr>
          <a:xfrm>
            <a:off x="8899813" y="0"/>
            <a:ext cx="3884322" cy="6858000"/>
            <a:chOff x="8899813" y="0"/>
            <a:chExt cx="3884322" cy="6858000"/>
          </a:xfrm>
        </p:grpSpPr>
        <p:grpSp>
          <p:nvGrpSpPr>
            <p:cNvPr id="10" name="Group 9">
              <a:extLst>
                <a:ext uri="{FF2B5EF4-FFF2-40B4-BE49-F238E27FC236}">
                  <a16:creationId xmlns:a16="http://schemas.microsoft.com/office/drawing/2014/main" id="{D4EF09CF-3362-453A-9463-F6669A9D3E01}"/>
                </a:ext>
              </a:extLst>
            </p:cNvPr>
            <p:cNvGrpSpPr/>
            <p:nvPr/>
          </p:nvGrpSpPr>
          <p:grpSpPr>
            <a:xfrm>
              <a:off x="9055676" y="0"/>
              <a:ext cx="3136324" cy="6858000"/>
              <a:chOff x="9055676" y="0"/>
              <a:chExt cx="3136324" cy="6858000"/>
            </a:xfrm>
          </p:grpSpPr>
          <p:sp>
            <p:nvSpPr>
              <p:cNvPr id="4" name="Rectangle 3">
                <a:extLst>
                  <a:ext uri="{FF2B5EF4-FFF2-40B4-BE49-F238E27FC236}">
                    <a16:creationId xmlns:a16="http://schemas.microsoft.com/office/drawing/2014/main" id="{403AE892-EBD6-40F1-851B-FEADBD59429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4318653-1A38-442C-BA0F-F2C51149BCF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5D63D1-E9CE-42BF-BD4D-374FD0293155}"/>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4EE865-9F0D-4531-A737-E13A557C027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A1183CB-C5B0-498A-A49C-4180134C74B0}"/>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Graphic 12" descr="Beaker">
              <a:extLst>
                <a:ext uri="{FF2B5EF4-FFF2-40B4-BE49-F238E27FC236}">
                  <a16:creationId xmlns:a16="http://schemas.microsoft.com/office/drawing/2014/main" id="{BF2CC76A-FBA9-49E0-9F1C-2C5299495F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9813" y="2973678"/>
              <a:ext cx="3884322" cy="3884322"/>
            </a:xfrm>
            <a:prstGeom prst="rect">
              <a:avLst/>
            </a:prstGeom>
          </p:spPr>
        </p:pic>
      </p:grpSp>
      <p:graphicFrame>
        <p:nvGraphicFramePr>
          <p:cNvPr id="18" name="Diagram 17">
            <a:extLst>
              <a:ext uri="{FF2B5EF4-FFF2-40B4-BE49-F238E27FC236}">
                <a16:creationId xmlns:a16="http://schemas.microsoft.com/office/drawing/2014/main" id="{B116BF93-E96A-46AD-9D93-0E6100B2ED86}"/>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054333819"/>
              </p:ext>
            </p:extLst>
          </p:nvPr>
        </p:nvGraphicFramePr>
        <p:xfrm>
          <a:off x="521282" y="167268"/>
          <a:ext cx="8065915" cy="63842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797506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AE0918-DEF5-4689-A256-744704E21419}"/>
              </a:ext>
            </a:extLst>
          </p:cNvPr>
          <p:cNvPicPr>
            <a:picLocks noChangeAspect="1"/>
          </p:cNvPicPr>
          <p:nvPr/>
        </p:nvPicPr>
        <p:blipFill>
          <a:blip r:embed="rId3"/>
          <a:stretch>
            <a:fillRect/>
          </a:stretch>
        </p:blipFill>
        <p:spPr>
          <a:xfrm>
            <a:off x="0" y="-303913"/>
            <a:ext cx="12191999" cy="7465826"/>
          </a:xfrm>
          <a:prstGeom prst="rect">
            <a:avLst/>
          </a:prstGeom>
        </p:spPr>
      </p:pic>
    </p:spTree>
    <p:extLst>
      <p:ext uri="{BB962C8B-B14F-4D97-AF65-F5344CB8AC3E}">
        <p14:creationId xmlns:p14="http://schemas.microsoft.com/office/powerpoint/2010/main" val="1332826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F028F9-1987-4787-90CD-730E9CB23AA5}"/>
              </a:ext>
            </a:extLst>
          </p:cNvPr>
          <p:cNvPicPr>
            <a:picLocks noChangeAspect="1"/>
          </p:cNvPicPr>
          <p:nvPr/>
        </p:nvPicPr>
        <p:blipFill>
          <a:blip r:embed="rId3"/>
          <a:stretch>
            <a:fillRect/>
          </a:stretch>
        </p:blipFill>
        <p:spPr>
          <a:xfrm>
            <a:off x="-210213" y="0"/>
            <a:ext cx="12181490" cy="7239857"/>
          </a:xfrm>
          <a:prstGeom prst="rect">
            <a:avLst/>
          </a:prstGeom>
        </p:spPr>
      </p:pic>
      <p:sp>
        <p:nvSpPr>
          <p:cNvPr id="4" name="Title 1">
            <a:extLst>
              <a:ext uri="{FF2B5EF4-FFF2-40B4-BE49-F238E27FC236}">
                <a16:creationId xmlns:a16="http://schemas.microsoft.com/office/drawing/2014/main" id="{14A67541-439B-4229-873F-657FF9A669A8}"/>
              </a:ext>
            </a:extLst>
          </p:cNvPr>
          <p:cNvSpPr txBox="1">
            <a:spLocks/>
          </p:cNvSpPr>
          <p:nvPr/>
        </p:nvSpPr>
        <p:spPr>
          <a:xfrm>
            <a:off x="0" y="6180732"/>
            <a:ext cx="8789984" cy="6772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5">
                    <a:lumMod val="50000"/>
                  </a:schemeClr>
                </a:solidFill>
                <a:latin typeface="Rockwell" panose="02060603020205020403" pitchFamily="18" charset="0"/>
              </a:rPr>
              <a:t>Oakland PD Data</a:t>
            </a:r>
          </a:p>
        </p:txBody>
      </p:sp>
    </p:spTree>
    <p:extLst>
      <p:ext uri="{BB962C8B-B14F-4D97-AF65-F5344CB8AC3E}">
        <p14:creationId xmlns:p14="http://schemas.microsoft.com/office/powerpoint/2010/main" val="3926353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336F3D-7DFA-4058-ABA2-FE98E0ABF6F8}"/>
              </a:ext>
            </a:extLst>
          </p:cNvPr>
          <p:cNvPicPr>
            <a:picLocks noChangeAspect="1"/>
          </p:cNvPicPr>
          <p:nvPr/>
        </p:nvPicPr>
        <p:blipFill>
          <a:blip r:embed="rId3"/>
          <a:stretch>
            <a:fillRect/>
          </a:stretch>
        </p:blipFill>
        <p:spPr>
          <a:xfrm>
            <a:off x="-184699" y="-105103"/>
            <a:ext cx="12236331" cy="6963103"/>
          </a:xfrm>
          <a:prstGeom prst="rect">
            <a:avLst/>
          </a:prstGeom>
        </p:spPr>
      </p:pic>
      <p:sp>
        <p:nvSpPr>
          <p:cNvPr id="3" name="Title 1">
            <a:extLst>
              <a:ext uri="{FF2B5EF4-FFF2-40B4-BE49-F238E27FC236}">
                <a16:creationId xmlns:a16="http://schemas.microsoft.com/office/drawing/2014/main" id="{D8905582-0438-4037-B225-A7902285EFE7}"/>
              </a:ext>
            </a:extLst>
          </p:cNvPr>
          <p:cNvSpPr txBox="1">
            <a:spLocks/>
          </p:cNvSpPr>
          <p:nvPr/>
        </p:nvSpPr>
        <p:spPr>
          <a:xfrm>
            <a:off x="0" y="6180732"/>
            <a:ext cx="8789984" cy="6772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5">
                    <a:lumMod val="50000"/>
                  </a:schemeClr>
                </a:solidFill>
                <a:latin typeface="Rockwell" panose="02060603020205020403" pitchFamily="18" charset="0"/>
              </a:rPr>
              <a:t>NSDUH Data</a:t>
            </a:r>
          </a:p>
        </p:txBody>
      </p:sp>
    </p:spTree>
    <p:extLst>
      <p:ext uri="{BB962C8B-B14F-4D97-AF65-F5344CB8AC3E}">
        <p14:creationId xmlns:p14="http://schemas.microsoft.com/office/powerpoint/2010/main" val="3264623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75059B-AFD4-4BDF-A02C-C6E45D2F35D5}"/>
              </a:ext>
            </a:extLst>
          </p:cNvPr>
          <p:cNvPicPr>
            <a:picLocks noChangeAspect="1"/>
          </p:cNvPicPr>
          <p:nvPr/>
        </p:nvPicPr>
        <p:blipFill>
          <a:blip r:embed="rId3"/>
          <a:stretch>
            <a:fillRect/>
          </a:stretch>
        </p:blipFill>
        <p:spPr>
          <a:xfrm>
            <a:off x="-59670" y="0"/>
            <a:ext cx="12151311" cy="6858000"/>
          </a:xfrm>
          <a:prstGeom prst="rect">
            <a:avLst/>
          </a:prstGeom>
        </p:spPr>
      </p:pic>
      <p:sp>
        <p:nvSpPr>
          <p:cNvPr id="5" name="Title 1">
            <a:extLst>
              <a:ext uri="{FF2B5EF4-FFF2-40B4-BE49-F238E27FC236}">
                <a16:creationId xmlns:a16="http://schemas.microsoft.com/office/drawing/2014/main" id="{928E4016-AE85-4561-A062-E3C98C3F2E77}"/>
              </a:ext>
            </a:extLst>
          </p:cNvPr>
          <p:cNvSpPr txBox="1">
            <a:spLocks/>
          </p:cNvSpPr>
          <p:nvPr/>
        </p:nvSpPr>
        <p:spPr>
          <a:xfrm>
            <a:off x="0" y="6180732"/>
            <a:ext cx="8789984" cy="6772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chemeClr val="accent5">
                    <a:lumMod val="50000"/>
                  </a:schemeClr>
                </a:solidFill>
                <a:latin typeface="Rockwell" panose="02060603020205020403" pitchFamily="18" charset="0"/>
              </a:rPr>
              <a:t>PredPol</a:t>
            </a:r>
            <a:r>
              <a:rPr lang="en-US" b="1" dirty="0">
                <a:solidFill>
                  <a:schemeClr val="accent5">
                    <a:lumMod val="50000"/>
                  </a:schemeClr>
                </a:solidFill>
                <a:latin typeface="Rockwell" panose="02060603020205020403" pitchFamily="18" charset="0"/>
              </a:rPr>
              <a:t> Algorithm</a:t>
            </a:r>
          </a:p>
        </p:txBody>
      </p:sp>
    </p:spTree>
    <p:extLst>
      <p:ext uri="{BB962C8B-B14F-4D97-AF65-F5344CB8AC3E}">
        <p14:creationId xmlns:p14="http://schemas.microsoft.com/office/powerpoint/2010/main" val="2253829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1987061" y="109387"/>
            <a:ext cx="8229600" cy="664800"/>
          </a:xfrm>
          <a:prstGeom prst="rect">
            <a:avLst/>
          </a:prstGeom>
          <a:noFill/>
          <a:ln>
            <a:noFill/>
          </a:ln>
        </p:spPr>
        <p:txBody>
          <a:bodyPr spcFirstLastPara="1" vert="horz" wrap="square" lIns="91433" tIns="45700" rIns="91433" bIns="45700" rtlCol="0" anchor="ctr" anchorCtr="0">
            <a:noAutofit/>
          </a:bodyPr>
          <a:lstStyle/>
          <a:p>
            <a:pPr algn="ctr">
              <a:spcBef>
                <a:spcPts val="0"/>
              </a:spcBef>
              <a:buClr>
                <a:schemeClr val="dk1"/>
              </a:buClr>
              <a:buSzPts val="3000"/>
            </a:pPr>
            <a:r>
              <a:rPr lang="en" sz="4000">
                <a:solidFill>
                  <a:schemeClr val="dk1"/>
                </a:solidFill>
                <a:latin typeface="Calibri"/>
                <a:ea typeface="Calibri"/>
                <a:cs typeface="Calibri"/>
                <a:sym typeface="Calibri"/>
              </a:rPr>
              <a:t>Thanks to our Sponsors!	</a:t>
            </a:r>
            <a:endParaRPr sz="1467"/>
          </a:p>
        </p:txBody>
      </p:sp>
      <p:sp>
        <p:nvSpPr>
          <p:cNvPr id="130" name="Google Shape;130;p25"/>
          <p:cNvSpPr txBox="1"/>
          <p:nvPr/>
        </p:nvSpPr>
        <p:spPr>
          <a:xfrm>
            <a:off x="25831" y="575596"/>
            <a:ext cx="4300000" cy="584800"/>
          </a:xfrm>
          <a:prstGeom prst="rect">
            <a:avLst/>
          </a:prstGeom>
          <a:noFill/>
          <a:ln>
            <a:noFill/>
          </a:ln>
        </p:spPr>
        <p:txBody>
          <a:bodyPr spcFirstLastPara="1" wrap="square" lIns="91433" tIns="45700" rIns="91433" bIns="45700" anchor="t" anchorCtr="0">
            <a:noAutofit/>
          </a:bodyPr>
          <a:lstStyle/>
          <a:p>
            <a:r>
              <a:rPr lang="en" sz="3200" b="1">
                <a:solidFill>
                  <a:schemeClr val="dk1"/>
                </a:solidFill>
                <a:latin typeface="Calibri"/>
                <a:ea typeface="Calibri"/>
                <a:cs typeface="Calibri"/>
                <a:sym typeface="Calibri"/>
              </a:rPr>
              <a:t>Partners</a:t>
            </a:r>
            <a:endParaRPr sz="3200" b="1">
              <a:solidFill>
                <a:schemeClr val="dk1"/>
              </a:solidFill>
              <a:latin typeface="Calibri"/>
              <a:ea typeface="Calibri"/>
              <a:cs typeface="Calibri"/>
              <a:sym typeface="Calibri"/>
            </a:endParaRPr>
          </a:p>
        </p:txBody>
      </p:sp>
      <p:cxnSp>
        <p:nvCxnSpPr>
          <p:cNvPr id="131" name="Google Shape;131;p25"/>
          <p:cNvCxnSpPr/>
          <p:nvPr/>
        </p:nvCxnSpPr>
        <p:spPr>
          <a:xfrm rot="10800000" flipH="1">
            <a:off x="115333" y="1135979"/>
            <a:ext cx="11038800" cy="24400"/>
          </a:xfrm>
          <a:prstGeom prst="straightConnector1">
            <a:avLst/>
          </a:prstGeom>
          <a:noFill/>
          <a:ln w="9525" cap="flat" cmpd="sng">
            <a:solidFill>
              <a:schemeClr val="dk1"/>
            </a:solidFill>
            <a:prstDash val="solid"/>
            <a:miter lim="800000"/>
            <a:headEnd type="none" w="sm" len="sm"/>
            <a:tailEnd type="none" w="sm" len="sm"/>
          </a:ln>
        </p:spPr>
      </p:cxnSp>
      <p:cxnSp>
        <p:nvCxnSpPr>
          <p:cNvPr id="132" name="Google Shape;132;p25"/>
          <p:cNvCxnSpPr/>
          <p:nvPr/>
        </p:nvCxnSpPr>
        <p:spPr>
          <a:xfrm rot="10800000" flipH="1">
            <a:off x="115381" y="2356244"/>
            <a:ext cx="11038800" cy="24400"/>
          </a:xfrm>
          <a:prstGeom prst="straightConnector1">
            <a:avLst/>
          </a:prstGeom>
          <a:noFill/>
          <a:ln w="9525" cap="flat" cmpd="sng">
            <a:solidFill>
              <a:schemeClr val="dk1"/>
            </a:solidFill>
            <a:prstDash val="solid"/>
            <a:miter lim="800000"/>
            <a:headEnd type="none" w="sm" len="sm"/>
            <a:tailEnd type="none" w="sm" len="sm"/>
          </a:ln>
        </p:spPr>
      </p:cxnSp>
      <p:sp>
        <p:nvSpPr>
          <p:cNvPr id="133" name="Google Shape;133;p25"/>
          <p:cNvSpPr txBox="1"/>
          <p:nvPr/>
        </p:nvSpPr>
        <p:spPr>
          <a:xfrm>
            <a:off x="25831" y="2443745"/>
            <a:ext cx="4300000" cy="584800"/>
          </a:xfrm>
          <a:prstGeom prst="rect">
            <a:avLst/>
          </a:prstGeom>
          <a:noFill/>
          <a:ln>
            <a:noFill/>
          </a:ln>
        </p:spPr>
        <p:txBody>
          <a:bodyPr spcFirstLastPara="1" wrap="square" lIns="91433" tIns="45700" rIns="91433" bIns="45700" anchor="t" anchorCtr="0">
            <a:noAutofit/>
          </a:bodyPr>
          <a:lstStyle/>
          <a:p>
            <a:r>
              <a:rPr lang="en" sz="3200" b="1">
                <a:solidFill>
                  <a:schemeClr val="dk1"/>
                </a:solidFill>
                <a:latin typeface="Calibri"/>
                <a:ea typeface="Calibri"/>
                <a:cs typeface="Calibri"/>
                <a:sym typeface="Calibri"/>
              </a:rPr>
              <a:t>Premier</a:t>
            </a:r>
            <a:endParaRPr sz="3200" b="1">
              <a:solidFill>
                <a:schemeClr val="dk1"/>
              </a:solidFill>
              <a:latin typeface="Calibri"/>
              <a:ea typeface="Calibri"/>
              <a:cs typeface="Calibri"/>
              <a:sym typeface="Calibri"/>
            </a:endParaRPr>
          </a:p>
        </p:txBody>
      </p:sp>
      <p:cxnSp>
        <p:nvCxnSpPr>
          <p:cNvPr id="134" name="Google Shape;134;p25"/>
          <p:cNvCxnSpPr/>
          <p:nvPr/>
        </p:nvCxnSpPr>
        <p:spPr>
          <a:xfrm rot="10800000" flipH="1">
            <a:off x="25835" y="5898108"/>
            <a:ext cx="11038800" cy="24400"/>
          </a:xfrm>
          <a:prstGeom prst="straightConnector1">
            <a:avLst/>
          </a:prstGeom>
          <a:noFill/>
          <a:ln w="9525" cap="flat" cmpd="sng">
            <a:solidFill>
              <a:schemeClr val="dk1"/>
            </a:solidFill>
            <a:prstDash val="solid"/>
            <a:miter lim="800000"/>
            <a:headEnd type="none" w="sm" len="sm"/>
            <a:tailEnd type="none" w="sm" len="sm"/>
          </a:ln>
        </p:spPr>
      </p:cxnSp>
      <p:sp>
        <p:nvSpPr>
          <p:cNvPr id="135" name="Google Shape;135;p25"/>
          <p:cNvSpPr txBox="1"/>
          <p:nvPr/>
        </p:nvSpPr>
        <p:spPr>
          <a:xfrm>
            <a:off x="-12" y="6151067"/>
            <a:ext cx="1294400" cy="584800"/>
          </a:xfrm>
          <a:prstGeom prst="rect">
            <a:avLst/>
          </a:prstGeom>
          <a:noFill/>
          <a:ln>
            <a:noFill/>
          </a:ln>
        </p:spPr>
        <p:txBody>
          <a:bodyPr spcFirstLastPara="1" wrap="square" lIns="91433" tIns="45700" rIns="91433" bIns="45700" anchor="t" anchorCtr="0">
            <a:noAutofit/>
          </a:bodyPr>
          <a:lstStyle/>
          <a:p>
            <a:r>
              <a:rPr lang="en" sz="3200" b="1">
                <a:solidFill>
                  <a:schemeClr val="dk1"/>
                </a:solidFill>
                <a:latin typeface="Calibri"/>
                <a:ea typeface="Calibri"/>
                <a:cs typeface="Calibri"/>
                <a:sym typeface="Calibri"/>
              </a:rPr>
              <a:t>Logo:</a:t>
            </a:r>
            <a:endParaRPr sz="3200" b="1">
              <a:solidFill>
                <a:schemeClr val="dk1"/>
              </a:solidFill>
              <a:latin typeface="Calibri"/>
              <a:ea typeface="Calibri"/>
              <a:cs typeface="Calibri"/>
              <a:sym typeface="Calibri"/>
            </a:endParaRPr>
          </a:p>
          <a:p>
            <a:endParaRPr sz="3200" b="1">
              <a:solidFill>
                <a:schemeClr val="dk1"/>
              </a:solidFill>
              <a:latin typeface="Calibri"/>
              <a:ea typeface="Calibri"/>
              <a:cs typeface="Calibri"/>
              <a:sym typeface="Calibri"/>
            </a:endParaRPr>
          </a:p>
        </p:txBody>
      </p:sp>
      <p:pic>
        <p:nvPicPr>
          <p:cNvPr id="136" name="Google Shape;136;p25" descr="WeBuild_Lockup_Blue_Transparent[1].png"/>
          <p:cNvPicPr preferRelativeResize="0"/>
          <p:nvPr/>
        </p:nvPicPr>
        <p:blipFill>
          <a:blip r:embed="rId3">
            <a:alphaModFix/>
          </a:blip>
          <a:stretch>
            <a:fillRect/>
          </a:stretch>
        </p:blipFill>
        <p:spPr>
          <a:xfrm>
            <a:off x="1388234" y="1209254"/>
            <a:ext cx="3561100" cy="1098100"/>
          </a:xfrm>
          <a:prstGeom prst="rect">
            <a:avLst/>
          </a:prstGeom>
          <a:noFill/>
          <a:ln>
            <a:noFill/>
          </a:ln>
        </p:spPr>
      </p:pic>
      <p:pic>
        <p:nvPicPr>
          <p:cNvPr id="137" name="Google Shape;137;p25" descr="image95c27d.JPG"/>
          <p:cNvPicPr preferRelativeResize="0"/>
          <p:nvPr/>
        </p:nvPicPr>
        <p:blipFill>
          <a:blip r:embed="rId4">
            <a:alphaModFix/>
          </a:blip>
          <a:stretch>
            <a:fillRect/>
          </a:stretch>
        </p:blipFill>
        <p:spPr>
          <a:xfrm>
            <a:off x="6236755" y="1225401"/>
            <a:ext cx="3870244" cy="1065800"/>
          </a:xfrm>
          <a:prstGeom prst="rect">
            <a:avLst/>
          </a:prstGeom>
          <a:noFill/>
          <a:ln>
            <a:noFill/>
          </a:ln>
        </p:spPr>
      </p:pic>
      <p:pic>
        <p:nvPicPr>
          <p:cNvPr id="138" name="Google Shape;138;p25" descr="qubole_logo.png"/>
          <p:cNvPicPr preferRelativeResize="0"/>
          <p:nvPr/>
        </p:nvPicPr>
        <p:blipFill>
          <a:blip r:embed="rId5">
            <a:alphaModFix/>
          </a:blip>
          <a:stretch>
            <a:fillRect/>
          </a:stretch>
        </p:blipFill>
        <p:spPr>
          <a:xfrm>
            <a:off x="123566" y="2957957"/>
            <a:ext cx="2569465" cy="1168300"/>
          </a:xfrm>
          <a:prstGeom prst="rect">
            <a:avLst/>
          </a:prstGeom>
          <a:noFill/>
          <a:ln>
            <a:noFill/>
          </a:ln>
        </p:spPr>
      </p:pic>
      <p:pic>
        <p:nvPicPr>
          <p:cNvPr id="139" name="Google Shape;139;p25" descr="PS_logo_F-11.jpg"/>
          <p:cNvPicPr preferRelativeResize="0"/>
          <p:nvPr/>
        </p:nvPicPr>
        <p:blipFill>
          <a:blip r:embed="rId6">
            <a:alphaModFix/>
          </a:blip>
          <a:stretch>
            <a:fillRect/>
          </a:stretch>
        </p:blipFill>
        <p:spPr>
          <a:xfrm>
            <a:off x="2898913" y="2663061"/>
            <a:ext cx="2298700" cy="1384300"/>
          </a:xfrm>
          <a:prstGeom prst="rect">
            <a:avLst/>
          </a:prstGeom>
          <a:noFill/>
          <a:ln>
            <a:noFill/>
          </a:ln>
        </p:spPr>
      </p:pic>
      <p:pic>
        <p:nvPicPr>
          <p:cNvPr id="140" name="Google Shape;140;p25" descr="mindfirelogo.png"/>
          <p:cNvPicPr preferRelativeResize="0"/>
          <p:nvPr/>
        </p:nvPicPr>
        <p:blipFill>
          <a:blip r:embed="rId7">
            <a:alphaModFix/>
          </a:blip>
          <a:stretch>
            <a:fillRect/>
          </a:stretch>
        </p:blipFill>
        <p:spPr>
          <a:xfrm>
            <a:off x="9068069" y="2517468"/>
            <a:ext cx="1773265" cy="1773265"/>
          </a:xfrm>
          <a:prstGeom prst="rect">
            <a:avLst/>
          </a:prstGeom>
          <a:noFill/>
          <a:ln>
            <a:noFill/>
          </a:ln>
        </p:spPr>
      </p:pic>
      <p:pic>
        <p:nvPicPr>
          <p:cNvPr id="141" name="Google Shape;141;p25" descr="google2.0.0.jpg"/>
          <p:cNvPicPr preferRelativeResize="0"/>
          <p:nvPr/>
        </p:nvPicPr>
        <p:blipFill>
          <a:blip r:embed="rId8">
            <a:alphaModFix/>
          </a:blip>
          <a:stretch>
            <a:fillRect/>
          </a:stretch>
        </p:blipFill>
        <p:spPr>
          <a:xfrm>
            <a:off x="5537734" y="4721935"/>
            <a:ext cx="2698500" cy="1132501"/>
          </a:xfrm>
          <a:prstGeom prst="rect">
            <a:avLst/>
          </a:prstGeom>
          <a:noFill/>
          <a:ln>
            <a:noFill/>
          </a:ln>
        </p:spPr>
      </p:pic>
      <p:pic>
        <p:nvPicPr>
          <p:cNvPr id="142" name="Google Shape;142;p25"/>
          <p:cNvPicPr preferRelativeResize="0"/>
          <p:nvPr/>
        </p:nvPicPr>
        <p:blipFill>
          <a:blip r:embed="rId9">
            <a:alphaModFix/>
          </a:blip>
          <a:stretch>
            <a:fillRect/>
          </a:stretch>
        </p:blipFill>
        <p:spPr>
          <a:xfrm>
            <a:off x="82201" y="5182467"/>
            <a:ext cx="5263633" cy="487067"/>
          </a:xfrm>
          <a:prstGeom prst="rect">
            <a:avLst/>
          </a:prstGeom>
          <a:noFill/>
          <a:ln>
            <a:noFill/>
          </a:ln>
        </p:spPr>
      </p:pic>
      <p:pic>
        <p:nvPicPr>
          <p:cNvPr id="143" name="Google Shape;143;p25"/>
          <p:cNvPicPr preferRelativeResize="0"/>
          <p:nvPr/>
        </p:nvPicPr>
        <p:blipFill>
          <a:blip r:embed="rId10">
            <a:alphaModFix/>
          </a:blip>
          <a:stretch>
            <a:fillRect/>
          </a:stretch>
        </p:blipFill>
        <p:spPr>
          <a:xfrm>
            <a:off x="210085" y="4126267"/>
            <a:ext cx="3531793" cy="859067"/>
          </a:xfrm>
          <a:prstGeom prst="rect">
            <a:avLst/>
          </a:prstGeom>
          <a:noFill/>
          <a:ln>
            <a:noFill/>
          </a:ln>
        </p:spPr>
      </p:pic>
      <p:pic>
        <p:nvPicPr>
          <p:cNvPr id="144" name="Google Shape;144;p25"/>
          <p:cNvPicPr preferRelativeResize="0"/>
          <p:nvPr/>
        </p:nvPicPr>
        <p:blipFill>
          <a:blip r:embed="rId11">
            <a:alphaModFix/>
          </a:blip>
          <a:stretch>
            <a:fillRect/>
          </a:stretch>
        </p:blipFill>
        <p:spPr>
          <a:xfrm>
            <a:off x="9691101" y="4356534"/>
            <a:ext cx="1337247" cy="1407201"/>
          </a:xfrm>
          <a:prstGeom prst="rect">
            <a:avLst/>
          </a:prstGeom>
          <a:noFill/>
          <a:ln>
            <a:noFill/>
          </a:ln>
        </p:spPr>
      </p:pic>
      <p:pic>
        <p:nvPicPr>
          <p:cNvPr id="145" name="Google Shape;145;p25"/>
          <p:cNvPicPr preferRelativeResize="0"/>
          <p:nvPr/>
        </p:nvPicPr>
        <p:blipFill>
          <a:blip r:embed="rId12">
            <a:alphaModFix/>
          </a:blip>
          <a:stretch>
            <a:fillRect/>
          </a:stretch>
        </p:blipFill>
        <p:spPr>
          <a:xfrm>
            <a:off x="1294401" y="5934001"/>
            <a:ext cx="2197233" cy="771233"/>
          </a:xfrm>
          <a:prstGeom prst="rect">
            <a:avLst/>
          </a:prstGeom>
          <a:noFill/>
          <a:ln>
            <a:noFill/>
          </a:ln>
        </p:spPr>
      </p:pic>
      <p:pic>
        <p:nvPicPr>
          <p:cNvPr id="146" name="Google Shape;146;p25"/>
          <p:cNvPicPr preferRelativeResize="0"/>
          <p:nvPr/>
        </p:nvPicPr>
        <p:blipFill>
          <a:blip r:embed="rId13">
            <a:alphaModFix/>
          </a:blip>
          <a:stretch>
            <a:fillRect/>
          </a:stretch>
        </p:blipFill>
        <p:spPr>
          <a:xfrm>
            <a:off x="5537738" y="2795013"/>
            <a:ext cx="3081933" cy="991900"/>
          </a:xfrm>
          <a:prstGeom prst="rect">
            <a:avLst/>
          </a:prstGeom>
          <a:noFill/>
          <a:ln>
            <a:noFill/>
          </a:ln>
        </p:spPr>
      </p:pic>
      <p:pic>
        <p:nvPicPr>
          <p:cNvPr id="147" name="Google Shape;147;p25"/>
          <p:cNvPicPr preferRelativeResize="0"/>
          <p:nvPr/>
        </p:nvPicPr>
        <p:blipFill>
          <a:blip r:embed="rId14">
            <a:alphaModFix/>
          </a:blip>
          <a:stretch>
            <a:fillRect/>
          </a:stretch>
        </p:blipFill>
        <p:spPr>
          <a:xfrm>
            <a:off x="4607933" y="4148134"/>
            <a:ext cx="4748867" cy="77123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ED7CA6-16A2-432F-BEEE-ED3475C5C1B7}"/>
              </a:ext>
            </a:extLst>
          </p:cNvPr>
          <p:cNvPicPr>
            <a:picLocks noChangeAspect="1"/>
          </p:cNvPicPr>
          <p:nvPr/>
        </p:nvPicPr>
        <p:blipFill>
          <a:blip r:embed="rId3"/>
          <a:stretch>
            <a:fillRect/>
          </a:stretch>
        </p:blipFill>
        <p:spPr>
          <a:xfrm>
            <a:off x="5731727" y="1260088"/>
            <a:ext cx="5174929" cy="5597912"/>
          </a:xfrm>
          <a:prstGeom prst="rect">
            <a:avLst/>
          </a:prstGeom>
        </p:spPr>
      </p:pic>
      <p:sp>
        <p:nvSpPr>
          <p:cNvPr id="5" name="Title 1">
            <a:extLst>
              <a:ext uri="{FF2B5EF4-FFF2-40B4-BE49-F238E27FC236}">
                <a16:creationId xmlns:a16="http://schemas.microsoft.com/office/drawing/2014/main" id="{33EACA24-2F64-4AA1-99B3-2E2A24844401}"/>
              </a:ext>
            </a:extLst>
          </p:cNvPr>
          <p:cNvSpPr txBox="1">
            <a:spLocks/>
          </p:cNvSpPr>
          <p:nvPr/>
        </p:nvSpPr>
        <p:spPr>
          <a:xfrm>
            <a:off x="232114" y="359795"/>
            <a:ext cx="10328091" cy="202656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5">
                    <a:lumMod val="50000"/>
                  </a:schemeClr>
                </a:solidFill>
                <a:latin typeface="Rockwell" panose="02060603020205020403" pitchFamily="18" charset="0"/>
              </a:rPr>
              <a:t>What about the claim that the algorithm “eliminates any… profiling concerns?”</a:t>
            </a:r>
          </a:p>
        </p:txBody>
      </p:sp>
      <p:sp>
        <p:nvSpPr>
          <p:cNvPr id="9" name="Arrow: Right 8">
            <a:extLst>
              <a:ext uri="{FF2B5EF4-FFF2-40B4-BE49-F238E27FC236}">
                <a16:creationId xmlns:a16="http://schemas.microsoft.com/office/drawing/2014/main" id="{F67FE489-5797-4C47-9759-559BA57187F5}"/>
              </a:ext>
            </a:extLst>
          </p:cNvPr>
          <p:cNvSpPr/>
          <p:nvPr/>
        </p:nvSpPr>
        <p:spPr>
          <a:xfrm>
            <a:off x="1170878" y="1853723"/>
            <a:ext cx="3568391" cy="18009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Targeted Policing for </a:t>
            </a:r>
          </a:p>
          <a:p>
            <a:pPr algn="ctr"/>
            <a:r>
              <a:rPr lang="en-US" dirty="0"/>
              <a:t>Drug Crimes</a:t>
            </a:r>
          </a:p>
        </p:txBody>
      </p:sp>
      <p:sp>
        <p:nvSpPr>
          <p:cNvPr id="10" name="Arrow: Right 9">
            <a:extLst>
              <a:ext uri="{FF2B5EF4-FFF2-40B4-BE49-F238E27FC236}">
                <a16:creationId xmlns:a16="http://schemas.microsoft.com/office/drawing/2014/main" id="{CD9BE763-6051-4589-92B4-08408559FC5B}"/>
              </a:ext>
            </a:extLst>
          </p:cNvPr>
          <p:cNvSpPr/>
          <p:nvPr/>
        </p:nvSpPr>
        <p:spPr>
          <a:xfrm>
            <a:off x="1170877" y="4449170"/>
            <a:ext cx="3568391" cy="180092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Estimated Drug Use by Race</a:t>
            </a:r>
          </a:p>
          <a:p>
            <a:pPr algn="ctr"/>
            <a:r>
              <a:rPr lang="en-US" dirty="0"/>
              <a:t>(NSDUH)</a:t>
            </a:r>
          </a:p>
        </p:txBody>
      </p:sp>
      <p:sp>
        <p:nvSpPr>
          <p:cNvPr id="12" name="Rectangle 11">
            <a:extLst>
              <a:ext uri="{FF2B5EF4-FFF2-40B4-BE49-F238E27FC236}">
                <a16:creationId xmlns:a16="http://schemas.microsoft.com/office/drawing/2014/main" id="{0CE46713-1218-46A1-B71A-3730E7F67846}"/>
              </a:ext>
            </a:extLst>
          </p:cNvPr>
          <p:cNvSpPr/>
          <p:nvPr/>
        </p:nvSpPr>
        <p:spPr>
          <a:xfrm>
            <a:off x="232114" y="4003288"/>
            <a:ext cx="11677388" cy="2854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90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EA098C1-E19E-4D03-9A35-14569BC7C142}"/>
              </a:ext>
              <a:ext uri="{C183D7F6-B498-43B3-948B-1728B52AA6E4}">
                <adec:decorative xmlns:adec="http://schemas.microsoft.com/office/drawing/2017/decorative" val="1"/>
              </a:ext>
            </a:extLst>
          </p:cNvPr>
          <p:cNvGrpSpPr/>
          <p:nvPr/>
        </p:nvGrpSpPr>
        <p:grpSpPr>
          <a:xfrm>
            <a:off x="8899813" y="0"/>
            <a:ext cx="3884322" cy="6858000"/>
            <a:chOff x="8899813" y="0"/>
            <a:chExt cx="3884322" cy="6858000"/>
          </a:xfrm>
        </p:grpSpPr>
        <p:grpSp>
          <p:nvGrpSpPr>
            <p:cNvPr id="10" name="Group 9">
              <a:extLst>
                <a:ext uri="{FF2B5EF4-FFF2-40B4-BE49-F238E27FC236}">
                  <a16:creationId xmlns:a16="http://schemas.microsoft.com/office/drawing/2014/main" id="{D4EF09CF-3362-453A-9463-F6669A9D3E01}"/>
                </a:ext>
              </a:extLst>
            </p:cNvPr>
            <p:cNvGrpSpPr/>
            <p:nvPr/>
          </p:nvGrpSpPr>
          <p:grpSpPr>
            <a:xfrm>
              <a:off x="9055676" y="0"/>
              <a:ext cx="3136324" cy="6858000"/>
              <a:chOff x="9055676" y="0"/>
              <a:chExt cx="3136324" cy="6858000"/>
            </a:xfrm>
          </p:grpSpPr>
          <p:sp>
            <p:nvSpPr>
              <p:cNvPr id="4" name="Rectangle 3">
                <a:extLst>
                  <a:ext uri="{FF2B5EF4-FFF2-40B4-BE49-F238E27FC236}">
                    <a16:creationId xmlns:a16="http://schemas.microsoft.com/office/drawing/2014/main" id="{403AE892-EBD6-40F1-851B-FEADBD59429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4318653-1A38-442C-BA0F-F2C51149BCF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5D63D1-E9CE-42BF-BD4D-374FD0293155}"/>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4EE865-9F0D-4531-A737-E13A557C027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A1183CB-C5B0-498A-A49C-4180134C74B0}"/>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Graphic 12" descr="Beaker">
              <a:extLst>
                <a:ext uri="{FF2B5EF4-FFF2-40B4-BE49-F238E27FC236}">
                  <a16:creationId xmlns:a16="http://schemas.microsoft.com/office/drawing/2014/main" id="{BF2CC76A-FBA9-49E0-9F1C-2C5299495F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99813" y="2973678"/>
              <a:ext cx="3884322" cy="3884322"/>
            </a:xfrm>
            <a:prstGeom prst="rect">
              <a:avLst/>
            </a:prstGeom>
          </p:spPr>
        </p:pic>
      </p:grpSp>
      <p:graphicFrame>
        <p:nvGraphicFramePr>
          <p:cNvPr id="18" name="Diagram 17">
            <a:extLst>
              <a:ext uri="{FF2B5EF4-FFF2-40B4-BE49-F238E27FC236}">
                <a16:creationId xmlns:a16="http://schemas.microsoft.com/office/drawing/2014/main" id="{B116BF93-E96A-46AD-9D93-0E6100B2ED86}"/>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373328794"/>
              </p:ext>
            </p:extLst>
          </p:nvPr>
        </p:nvGraphicFramePr>
        <p:xfrm>
          <a:off x="521282" y="167268"/>
          <a:ext cx="8065915" cy="63842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75449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BBB712D-326E-462C-A8F9-C3C7398258D4}"/>
              </a:ext>
              <a:ext uri="{C183D7F6-B498-43B3-948B-1728B52AA6E4}">
                <adec:decorative xmlns:adec="http://schemas.microsoft.com/office/drawing/2017/decorative" val="1"/>
              </a:ext>
            </a:extLst>
          </p:cNvPr>
          <p:cNvGrpSpPr/>
          <p:nvPr/>
        </p:nvGrpSpPr>
        <p:grpSpPr>
          <a:xfrm>
            <a:off x="8759536" y="0"/>
            <a:ext cx="4266669" cy="6858000"/>
            <a:chOff x="8759536" y="0"/>
            <a:chExt cx="4266669" cy="6858000"/>
          </a:xfrm>
        </p:grpSpPr>
        <p:grpSp>
          <p:nvGrpSpPr>
            <p:cNvPr id="10" name="Group 9">
              <a:extLst>
                <a:ext uri="{FF2B5EF4-FFF2-40B4-BE49-F238E27FC236}">
                  <a16:creationId xmlns:a16="http://schemas.microsoft.com/office/drawing/2014/main" id="{D4EF09CF-3362-453A-9463-F6669A9D3E01}"/>
                </a:ext>
              </a:extLst>
            </p:cNvPr>
            <p:cNvGrpSpPr/>
            <p:nvPr/>
          </p:nvGrpSpPr>
          <p:grpSpPr>
            <a:xfrm>
              <a:off x="9055676" y="0"/>
              <a:ext cx="3136324" cy="6858000"/>
              <a:chOff x="9055676" y="0"/>
              <a:chExt cx="3136324" cy="6858000"/>
            </a:xfrm>
          </p:grpSpPr>
          <p:sp>
            <p:nvSpPr>
              <p:cNvPr id="4" name="Rectangle 3">
                <a:extLst>
                  <a:ext uri="{FF2B5EF4-FFF2-40B4-BE49-F238E27FC236}">
                    <a16:creationId xmlns:a16="http://schemas.microsoft.com/office/drawing/2014/main" id="{403AE892-EBD6-40F1-851B-FEADBD59429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4318653-1A38-442C-BA0F-F2C51149BCF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5D63D1-E9CE-42BF-BD4D-374FD0293155}"/>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4EE865-9F0D-4531-A737-E13A557C027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A1183CB-C5B0-498A-A49C-4180134C74B0}"/>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Graphic 10" descr="Flask">
              <a:extLst>
                <a:ext uri="{FF2B5EF4-FFF2-40B4-BE49-F238E27FC236}">
                  <a16:creationId xmlns:a16="http://schemas.microsoft.com/office/drawing/2014/main" id="{C1AB70EC-6FF8-4DB3-A7E7-E489257F85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59536" y="2591331"/>
              <a:ext cx="4266669" cy="4266669"/>
            </a:xfrm>
            <a:prstGeom prst="rect">
              <a:avLst/>
            </a:prstGeom>
          </p:spPr>
        </p:pic>
      </p:grpSp>
      <p:graphicFrame>
        <p:nvGraphicFramePr>
          <p:cNvPr id="16" name="Diagram 15">
            <a:extLst>
              <a:ext uri="{FF2B5EF4-FFF2-40B4-BE49-F238E27FC236}">
                <a16:creationId xmlns:a16="http://schemas.microsoft.com/office/drawing/2014/main" id="{72C0F184-9323-4F23-8BEF-FCEB11A1B884}"/>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200522663"/>
              </p:ext>
            </p:extLst>
          </p:nvPr>
        </p:nvGraphicFramePr>
        <p:xfrm>
          <a:off x="521282" y="167268"/>
          <a:ext cx="8065915" cy="63842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521282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DDEDA661-B0D3-4895-A338-E28B6E54915B}"/>
              </a:ext>
            </a:extLst>
          </p:cNvPr>
          <p:cNvPicPr>
            <a:picLocks noChangeAspect="1"/>
          </p:cNvPicPr>
          <p:nvPr/>
        </p:nvPicPr>
        <p:blipFill>
          <a:blip r:embed="rId4"/>
          <a:stretch>
            <a:fillRect/>
          </a:stretch>
        </p:blipFill>
        <p:spPr>
          <a:xfrm>
            <a:off x="-89210" y="-440587"/>
            <a:ext cx="12281210" cy="7683361"/>
          </a:xfrm>
          <a:prstGeom prst="rect">
            <a:avLst/>
          </a:prstGeom>
        </p:spPr>
      </p:pic>
    </p:spTree>
    <p:extLst>
      <p:ext uri="{BB962C8B-B14F-4D97-AF65-F5344CB8AC3E}">
        <p14:creationId xmlns:p14="http://schemas.microsoft.com/office/powerpoint/2010/main" val="1787578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BBB712D-326E-462C-A8F9-C3C7398258D4}"/>
              </a:ext>
              <a:ext uri="{C183D7F6-B498-43B3-948B-1728B52AA6E4}">
                <adec:decorative xmlns:adec="http://schemas.microsoft.com/office/drawing/2017/decorative" val="1"/>
              </a:ext>
            </a:extLst>
          </p:cNvPr>
          <p:cNvGrpSpPr/>
          <p:nvPr/>
        </p:nvGrpSpPr>
        <p:grpSpPr>
          <a:xfrm>
            <a:off x="8759536" y="0"/>
            <a:ext cx="4266669" cy="6858000"/>
            <a:chOff x="8759536" y="0"/>
            <a:chExt cx="4266669" cy="6858000"/>
          </a:xfrm>
        </p:grpSpPr>
        <p:grpSp>
          <p:nvGrpSpPr>
            <p:cNvPr id="10" name="Group 9">
              <a:extLst>
                <a:ext uri="{FF2B5EF4-FFF2-40B4-BE49-F238E27FC236}">
                  <a16:creationId xmlns:a16="http://schemas.microsoft.com/office/drawing/2014/main" id="{D4EF09CF-3362-453A-9463-F6669A9D3E01}"/>
                </a:ext>
              </a:extLst>
            </p:cNvPr>
            <p:cNvGrpSpPr/>
            <p:nvPr/>
          </p:nvGrpSpPr>
          <p:grpSpPr>
            <a:xfrm>
              <a:off x="9055676" y="0"/>
              <a:ext cx="3136324" cy="6858000"/>
              <a:chOff x="9055676" y="0"/>
              <a:chExt cx="3136324" cy="6858000"/>
            </a:xfrm>
          </p:grpSpPr>
          <p:sp>
            <p:nvSpPr>
              <p:cNvPr id="4" name="Rectangle 3">
                <a:extLst>
                  <a:ext uri="{FF2B5EF4-FFF2-40B4-BE49-F238E27FC236}">
                    <a16:creationId xmlns:a16="http://schemas.microsoft.com/office/drawing/2014/main" id="{403AE892-EBD6-40F1-851B-FEADBD59429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4318653-1A38-442C-BA0F-F2C51149BCF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5D63D1-E9CE-42BF-BD4D-374FD0293155}"/>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4EE865-9F0D-4531-A737-E13A557C027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A1183CB-C5B0-498A-A49C-4180134C74B0}"/>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Graphic 10" descr="Flask">
              <a:extLst>
                <a:ext uri="{FF2B5EF4-FFF2-40B4-BE49-F238E27FC236}">
                  <a16:creationId xmlns:a16="http://schemas.microsoft.com/office/drawing/2014/main" id="{C1AB70EC-6FF8-4DB3-A7E7-E489257F85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59536" y="2591331"/>
              <a:ext cx="4266669" cy="4266669"/>
            </a:xfrm>
            <a:prstGeom prst="rect">
              <a:avLst/>
            </a:prstGeom>
          </p:spPr>
        </p:pic>
      </p:grpSp>
      <p:graphicFrame>
        <p:nvGraphicFramePr>
          <p:cNvPr id="16" name="Diagram 15">
            <a:extLst>
              <a:ext uri="{FF2B5EF4-FFF2-40B4-BE49-F238E27FC236}">
                <a16:creationId xmlns:a16="http://schemas.microsoft.com/office/drawing/2014/main" id="{72C0F184-9323-4F23-8BEF-FCEB11A1B884}"/>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263527188"/>
              </p:ext>
            </p:extLst>
          </p:nvPr>
        </p:nvGraphicFramePr>
        <p:xfrm>
          <a:off x="521282" y="167268"/>
          <a:ext cx="8065915" cy="63842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40018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C15E21A-C111-4D39-BB47-E83988E5A05E}"/>
              </a:ext>
              <a:ext uri="{C183D7F6-B498-43B3-948B-1728B52AA6E4}">
                <adec:decorative xmlns:adec="http://schemas.microsoft.com/office/drawing/2017/decorative" val="1"/>
              </a:ext>
            </a:extLst>
          </p:cNvPr>
          <p:cNvGrpSpPr/>
          <p:nvPr/>
        </p:nvGrpSpPr>
        <p:grpSpPr>
          <a:xfrm>
            <a:off x="9055676" y="0"/>
            <a:ext cx="3193475" cy="6954260"/>
            <a:chOff x="9055676" y="0"/>
            <a:chExt cx="3193475" cy="6954260"/>
          </a:xfrm>
        </p:grpSpPr>
        <p:grpSp>
          <p:nvGrpSpPr>
            <p:cNvPr id="10" name="Group 9">
              <a:extLst>
                <a:ext uri="{FF2B5EF4-FFF2-40B4-BE49-F238E27FC236}">
                  <a16:creationId xmlns:a16="http://schemas.microsoft.com/office/drawing/2014/main" id="{D4EF09CF-3362-453A-9463-F6669A9D3E01}"/>
                </a:ext>
              </a:extLst>
            </p:cNvPr>
            <p:cNvGrpSpPr/>
            <p:nvPr/>
          </p:nvGrpSpPr>
          <p:grpSpPr>
            <a:xfrm>
              <a:off x="9055676" y="0"/>
              <a:ext cx="3136324" cy="6858000"/>
              <a:chOff x="9055676" y="0"/>
              <a:chExt cx="3136324" cy="6858000"/>
            </a:xfrm>
          </p:grpSpPr>
          <p:sp>
            <p:nvSpPr>
              <p:cNvPr id="4" name="Rectangle 3">
                <a:extLst>
                  <a:ext uri="{FF2B5EF4-FFF2-40B4-BE49-F238E27FC236}">
                    <a16:creationId xmlns:a16="http://schemas.microsoft.com/office/drawing/2014/main" id="{403AE892-EBD6-40F1-851B-FEADBD59429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4318653-1A38-442C-BA0F-F2C51149BCF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5D63D1-E9CE-42BF-BD4D-374FD0293155}"/>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4EE865-9F0D-4531-A737-E13A557C027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A1183CB-C5B0-498A-A49C-4180134C74B0}"/>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Graphic 11" descr="Test tubes">
              <a:extLst>
                <a:ext uri="{FF2B5EF4-FFF2-40B4-BE49-F238E27FC236}">
                  <a16:creationId xmlns:a16="http://schemas.microsoft.com/office/drawing/2014/main" id="{57BD2CFA-105C-4606-859E-A8413C62B3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50534" y="4155643"/>
              <a:ext cx="2798617" cy="2798617"/>
            </a:xfrm>
            <a:prstGeom prst="rect">
              <a:avLst/>
            </a:prstGeom>
          </p:spPr>
        </p:pic>
      </p:grpSp>
      <p:graphicFrame>
        <p:nvGraphicFramePr>
          <p:cNvPr id="18" name="Diagram 17">
            <a:extLst>
              <a:ext uri="{FF2B5EF4-FFF2-40B4-BE49-F238E27FC236}">
                <a16:creationId xmlns:a16="http://schemas.microsoft.com/office/drawing/2014/main" id="{B1A75324-91D2-479F-B6AD-044DA86C7293}"/>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481260992"/>
              </p:ext>
            </p:extLst>
          </p:nvPr>
        </p:nvGraphicFramePr>
        <p:xfrm>
          <a:off x="521282" y="167268"/>
          <a:ext cx="8065915" cy="63842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612334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D12832-62EA-4CD0-A29E-22A43E6A92AC}"/>
              </a:ext>
            </a:extLst>
          </p:cNvPr>
          <p:cNvPicPr>
            <a:picLocks noChangeAspect="1"/>
          </p:cNvPicPr>
          <p:nvPr/>
        </p:nvPicPr>
        <p:blipFill>
          <a:blip r:embed="rId3"/>
          <a:stretch>
            <a:fillRect/>
          </a:stretch>
        </p:blipFill>
        <p:spPr>
          <a:xfrm>
            <a:off x="168165" y="0"/>
            <a:ext cx="11855669" cy="6834275"/>
          </a:xfrm>
          <a:prstGeom prst="rect">
            <a:avLst/>
          </a:prstGeom>
        </p:spPr>
      </p:pic>
    </p:spTree>
    <p:extLst>
      <p:ext uri="{BB962C8B-B14F-4D97-AF65-F5344CB8AC3E}">
        <p14:creationId xmlns:p14="http://schemas.microsoft.com/office/powerpoint/2010/main" val="472206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nature.com/polopoly_fs/7.25852.1440587393!/image/replicatation-graphic-b.png_gen/derivatives/landscape_300/replicatation-graphic-b.png">
            <a:extLst>
              <a:ext uri="{FF2B5EF4-FFF2-40B4-BE49-F238E27FC236}">
                <a16:creationId xmlns:a16="http://schemas.microsoft.com/office/drawing/2014/main" id="{0EB6DF85-E926-4F04-B225-A8A9ACA91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2435" y="0"/>
            <a:ext cx="496956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A38DBDD-3BB6-4ECE-9848-8A2EF67D49D2}"/>
              </a:ext>
            </a:extLst>
          </p:cNvPr>
          <p:cNvSpPr txBox="1">
            <a:spLocks/>
          </p:cNvSpPr>
          <p:nvPr/>
        </p:nvSpPr>
        <p:spPr>
          <a:xfrm>
            <a:off x="521285" y="365125"/>
            <a:ext cx="6615496"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5">
                    <a:lumMod val="50000"/>
                  </a:schemeClr>
                </a:solidFill>
                <a:latin typeface="Rockwell" panose="02060603020205020403" pitchFamily="18" charset="0"/>
              </a:rPr>
              <a:t>Lab Safety is Becoming a Priority</a:t>
            </a:r>
          </a:p>
        </p:txBody>
      </p:sp>
      <p:sp>
        <p:nvSpPr>
          <p:cNvPr id="5" name="Content Placeholder 2">
            <a:extLst>
              <a:ext uri="{FF2B5EF4-FFF2-40B4-BE49-F238E27FC236}">
                <a16:creationId xmlns:a16="http://schemas.microsoft.com/office/drawing/2014/main" id="{412F9A7D-6C7E-4836-B1B1-2DFE62B06D29}"/>
              </a:ext>
            </a:extLst>
          </p:cNvPr>
          <p:cNvSpPr txBox="1">
            <a:spLocks/>
          </p:cNvSpPr>
          <p:nvPr/>
        </p:nvSpPr>
        <p:spPr>
          <a:xfrm>
            <a:off x="521284" y="1825625"/>
            <a:ext cx="6414775"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5">
                    <a:lumMod val="50000"/>
                  </a:schemeClr>
                </a:solidFill>
                <a:latin typeface="Tahoma"/>
                <a:ea typeface="Tahoma"/>
                <a:cs typeface="Tahoma"/>
              </a:rPr>
              <a:t>Basic and Applied Social Psychology bans p-values from publications:</a:t>
            </a:r>
          </a:p>
          <a:p>
            <a:pPr marL="457200" lvl="1" indent="0">
              <a:buNone/>
            </a:pPr>
            <a:r>
              <a:rPr lang="en-US" dirty="0">
                <a:latin typeface="Tahoma"/>
                <a:ea typeface="Tahoma"/>
                <a:cs typeface="Tahoma"/>
              </a:rPr>
              <a:t>“P values … were too often used to support lower quality research.” </a:t>
            </a:r>
          </a:p>
          <a:p>
            <a:pPr marL="457200" lvl="1" indent="0">
              <a:buNone/>
            </a:pPr>
            <a:endParaRPr lang="en-US" dirty="0">
              <a:solidFill>
                <a:schemeClr val="accent5">
                  <a:lumMod val="50000"/>
                </a:schemeClr>
              </a:solidFill>
              <a:latin typeface="Tahoma"/>
              <a:ea typeface="Tahoma"/>
              <a:cs typeface="Tahoma"/>
            </a:endParaRPr>
          </a:p>
          <a:p>
            <a:r>
              <a:rPr lang="en-US" dirty="0">
                <a:solidFill>
                  <a:schemeClr val="accent5">
                    <a:lumMod val="50000"/>
                  </a:schemeClr>
                </a:solidFill>
                <a:latin typeface="Tahoma"/>
                <a:ea typeface="Tahoma"/>
                <a:cs typeface="Tahoma"/>
              </a:rPr>
              <a:t>ASA makes statement on the use of p-values:</a:t>
            </a:r>
          </a:p>
          <a:p>
            <a:pPr marL="457200" lvl="1" indent="0">
              <a:buNone/>
            </a:pPr>
            <a:r>
              <a:rPr lang="en-US" dirty="0">
                <a:latin typeface="Tahoma"/>
                <a:ea typeface="Tahoma"/>
                <a:cs typeface="Tahoma"/>
              </a:rPr>
              <a:t>“Scientific conclusions and business or policy decisions should not be based only on whether a p-value passes a specific threshold.”</a:t>
            </a:r>
          </a:p>
          <a:p>
            <a:endParaRPr lang="en-US" sz="2400" dirty="0">
              <a:solidFill>
                <a:schemeClr val="accent5">
                  <a:lumMod val="50000"/>
                </a:schemeClr>
              </a:solidFill>
              <a:latin typeface="Tahoma"/>
              <a:ea typeface="Tahoma"/>
              <a:cs typeface="Tahoma"/>
            </a:endParaRPr>
          </a:p>
        </p:txBody>
      </p:sp>
    </p:spTree>
    <p:extLst>
      <p:ext uri="{BB962C8B-B14F-4D97-AF65-F5344CB8AC3E}">
        <p14:creationId xmlns:p14="http://schemas.microsoft.com/office/powerpoint/2010/main" val="3335454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C15E21A-C111-4D39-BB47-E83988E5A05E}"/>
              </a:ext>
              <a:ext uri="{C183D7F6-B498-43B3-948B-1728B52AA6E4}">
                <adec:decorative xmlns:adec="http://schemas.microsoft.com/office/drawing/2017/decorative" val="1"/>
              </a:ext>
            </a:extLst>
          </p:cNvPr>
          <p:cNvGrpSpPr/>
          <p:nvPr/>
        </p:nvGrpSpPr>
        <p:grpSpPr>
          <a:xfrm>
            <a:off x="9055676" y="0"/>
            <a:ext cx="3193475" cy="6954260"/>
            <a:chOff x="9055676" y="0"/>
            <a:chExt cx="3193475" cy="6954260"/>
          </a:xfrm>
        </p:grpSpPr>
        <p:grpSp>
          <p:nvGrpSpPr>
            <p:cNvPr id="10" name="Group 9">
              <a:extLst>
                <a:ext uri="{FF2B5EF4-FFF2-40B4-BE49-F238E27FC236}">
                  <a16:creationId xmlns:a16="http://schemas.microsoft.com/office/drawing/2014/main" id="{D4EF09CF-3362-453A-9463-F6669A9D3E01}"/>
                </a:ext>
              </a:extLst>
            </p:cNvPr>
            <p:cNvGrpSpPr/>
            <p:nvPr/>
          </p:nvGrpSpPr>
          <p:grpSpPr>
            <a:xfrm>
              <a:off x="9055676" y="0"/>
              <a:ext cx="3136324" cy="6858000"/>
              <a:chOff x="9055676" y="0"/>
              <a:chExt cx="3136324" cy="6858000"/>
            </a:xfrm>
          </p:grpSpPr>
          <p:sp>
            <p:nvSpPr>
              <p:cNvPr id="4" name="Rectangle 3">
                <a:extLst>
                  <a:ext uri="{FF2B5EF4-FFF2-40B4-BE49-F238E27FC236}">
                    <a16:creationId xmlns:a16="http://schemas.microsoft.com/office/drawing/2014/main" id="{403AE892-EBD6-40F1-851B-FEADBD59429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4318653-1A38-442C-BA0F-F2C51149BCF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5D63D1-E9CE-42BF-BD4D-374FD0293155}"/>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4EE865-9F0D-4531-A737-E13A557C027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A1183CB-C5B0-498A-A49C-4180134C74B0}"/>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Graphic 11" descr="Test tubes">
              <a:extLst>
                <a:ext uri="{FF2B5EF4-FFF2-40B4-BE49-F238E27FC236}">
                  <a16:creationId xmlns:a16="http://schemas.microsoft.com/office/drawing/2014/main" id="{57BD2CFA-105C-4606-859E-A8413C62B3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50534" y="4155643"/>
              <a:ext cx="2798617" cy="2798617"/>
            </a:xfrm>
            <a:prstGeom prst="rect">
              <a:avLst/>
            </a:prstGeom>
          </p:spPr>
        </p:pic>
      </p:grpSp>
      <p:graphicFrame>
        <p:nvGraphicFramePr>
          <p:cNvPr id="18" name="Diagram 17">
            <a:extLst>
              <a:ext uri="{FF2B5EF4-FFF2-40B4-BE49-F238E27FC236}">
                <a16:creationId xmlns:a16="http://schemas.microsoft.com/office/drawing/2014/main" id="{B1A75324-91D2-479F-B6AD-044DA86C7293}"/>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761722271"/>
              </p:ext>
            </p:extLst>
          </p:nvPr>
        </p:nvGraphicFramePr>
        <p:xfrm>
          <a:off x="521282" y="167268"/>
          <a:ext cx="8065915" cy="63842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88807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4EF09CF-3362-453A-9463-F6669A9D3E01}"/>
              </a:ext>
            </a:extLst>
          </p:cNvPr>
          <p:cNvGrpSpPr/>
          <p:nvPr/>
        </p:nvGrpSpPr>
        <p:grpSpPr>
          <a:xfrm>
            <a:off x="9055676" y="0"/>
            <a:ext cx="3136324" cy="6858000"/>
            <a:chOff x="9055676" y="0"/>
            <a:chExt cx="3136324" cy="6858000"/>
          </a:xfrm>
        </p:grpSpPr>
        <p:sp>
          <p:nvSpPr>
            <p:cNvPr id="4" name="Rectangle 3">
              <a:extLst>
                <a:ext uri="{FF2B5EF4-FFF2-40B4-BE49-F238E27FC236}">
                  <a16:creationId xmlns:a16="http://schemas.microsoft.com/office/drawing/2014/main" id="{403AE892-EBD6-40F1-851B-FEADBD59429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4318653-1A38-442C-BA0F-F2C51149BCF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5D63D1-E9CE-42BF-BD4D-374FD0293155}"/>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4EE865-9F0D-4531-A737-E13A557C027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A1183CB-C5B0-498A-A49C-4180134C74B0}"/>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5" name="Diagram 14">
            <a:extLst>
              <a:ext uri="{FF2B5EF4-FFF2-40B4-BE49-F238E27FC236}">
                <a16:creationId xmlns:a16="http://schemas.microsoft.com/office/drawing/2014/main" id="{A03D9272-DFE8-410F-88E6-49C93267288B}"/>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566187474"/>
              </p:ext>
            </p:extLst>
          </p:nvPr>
        </p:nvGraphicFramePr>
        <p:xfrm>
          <a:off x="521282" y="167268"/>
          <a:ext cx="8065915" cy="6384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Graphic 15" descr="Ruler">
            <a:extLst>
              <a:ext uri="{FF2B5EF4-FFF2-40B4-BE49-F238E27FC236}">
                <a16:creationId xmlns:a16="http://schemas.microsoft.com/office/drawing/2014/main" id="{73AC57F8-1427-4B16-899C-DFA2B568A4D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1518024">
            <a:off x="9565204" y="4108638"/>
            <a:ext cx="1926700" cy="1926700"/>
          </a:xfrm>
          <a:prstGeom prst="rect">
            <a:avLst/>
          </a:prstGeom>
        </p:spPr>
      </p:pic>
      <p:pic>
        <p:nvPicPr>
          <p:cNvPr id="17" name="Graphic 16" descr="Pencil">
            <a:extLst>
              <a:ext uri="{FF2B5EF4-FFF2-40B4-BE49-F238E27FC236}">
                <a16:creationId xmlns:a16="http://schemas.microsoft.com/office/drawing/2014/main" id="{6A413B19-FDCD-4483-8E8E-975594105F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520790">
            <a:off x="10532269" y="4646561"/>
            <a:ext cx="1821453" cy="1821453"/>
          </a:xfrm>
          <a:prstGeom prst="rect">
            <a:avLst/>
          </a:prstGeom>
        </p:spPr>
      </p:pic>
    </p:spTree>
    <p:extLst>
      <p:ext uri="{BB962C8B-B14F-4D97-AF65-F5344CB8AC3E}">
        <p14:creationId xmlns:p14="http://schemas.microsoft.com/office/powerpoint/2010/main" val="2840578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42257-3980-4551-868A-26DC3CB821EE}"/>
              </a:ext>
            </a:extLst>
          </p:cNvPr>
          <p:cNvSpPr>
            <a:spLocks noGrp="1"/>
          </p:cNvSpPr>
          <p:nvPr>
            <p:ph type="title"/>
          </p:nvPr>
        </p:nvSpPr>
        <p:spPr>
          <a:xfrm>
            <a:off x="521284" y="365125"/>
            <a:ext cx="8378529" cy="1325563"/>
          </a:xfrm>
        </p:spPr>
        <p:txBody>
          <a:bodyPr/>
          <a:lstStyle/>
          <a:p>
            <a:r>
              <a:rPr lang="en-US" dirty="0">
                <a:solidFill>
                  <a:schemeClr val="accent5">
                    <a:lumMod val="50000"/>
                  </a:schemeClr>
                </a:solidFill>
                <a:latin typeface="Rockwell" panose="02060603020205020403" pitchFamily="18" charset="0"/>
              </a:rPr>
              <a:t>Lab Hazards that can Catch You Unawares!</a:t>
            </a:r>
          </a:p>
        </p:txBody>
      </p:sp>
      <p:sp>
        <p:nvSpPr>
          <p:cNvPr id="3" name="Content Placeholder 2">
            <a:extLst>
              <a:ext uri="{FF2B5EF4-FFF2-40B4-BE49-F238E27FC236}">
                <a16:creationId xmlns:a16="http://schemas.microsoft.com/office/drawing/2014/main" id="{B57E0B0F-4D29-4786-B2AB-B84D9F8B5429}"/>
              </a:ext>
            </a:extLst>
          </p:cNvPr>
          <p:cNvSpPr>
            <a:spLocks noGrp="1"/>
          </p:cNvSpPr>
          <p:nvPr>
            <p:ph idx="1"/>
          </p:nvPr>
        </p:nvSpPr>
        <p:spPr>
          <a:xfrm>
            <a:off x="521284" y="1825625"/>
            <a:ext cx="8378529" cy="4351338"/>
          </a:xfrm>
        </p:spPr>
        <p:txBody>
          <a:bodyPr vert="horz" lIns="91440" tIns="45720" rIns="91440" bIns="45720" rtlCol="0" anchor="t">
            <a:normAutofit/>
          </a:bodyPr>
          <a:lstStyle/>
          <a:p>
            <a:r>
              <a:rPr lang="en-US" sz="2400" dirty="0">
                <a:solidFill>
                  <a:schemeClr val="accent5">
                    <a:lumMod val="50000"/>
                  </a:schemeClr>
                </a:solidFill>
                <a:latin typeface="Tahoma"/>
                <a:ea typeface="Tahoma"/>
                <a:cs typeface="Tahoma"/>
              </a:rPr>
              <a:t>Too much value put on p-values, accuracy, AUC.</a:t>
            </a:r>
          </a:p>
          <a:p>
            <a:r>
              <a:rPr lang="en-US" sz="2400" dirty="0">
                <a:solidFill>
                  <a:schemeClr val="accent5">
                    <a:lumMod val="50000"/>
                  </a:schemeClr>
                </a:solidFill>
                <a:latin typeface="Tahoma"/>
                <a:ea typeface="Tahoma"/>
                <a:cs typeface="Tahoma"/>
              </a:rPr>
              <a:t>Overfitting and mis-application of model</a:t>
            </a:r>
          </a:p>
          <a:p>
            <a:r>
              <a:rPr lang="en-US" sz="2400" dirty="0">
                <a:solidFill>
                  <a:schemeClr val="accent5">
                    <a:lumMod val="50000"/>
                  </a:schemeClr>
                </a:solidFill>
                <a:latin typeface="Tahoma"/>
                <a:ea typeface="Tahoma"/>
                <a:cs typeface="Tahoma"/>
              </a:rPr>
              <a:t>Releasing preliminary results (your project grows legs)</a:t>
            </a:r>
          </a:p>
          <a:p>
            <a:r>
              <a:rPr lang="en-US" sz="2400" dirty="0">
                <a:solidFill>
                  <a:schemeClr val="accent5">
                    <a:lumMod val="50000"/>
                  </a:schemeClr>
                </a:solidFill>
                <a:latin typeface="Tahoma"/>
                <a:ea typeface="Tahoma"/>
                <a:cs typeface="Tahoma"/>
              </a:rPr>
              <a:t>Publication bias</a:t>
            </a:r>
          </a:p>
          <a:p>
            <a:r>
              <a:rPr lang="en-US" sz="2400" dirty="0">
                <a:solidFill>
                  <a:schemeClr val="accent5">
                    <a:lumMod val="50000"/>
                  </a:schemeClr>
                </a:solidFill>
                <a:latin typeface="Tahoma"/>
                <a:ea typeface="Tahoma"/>
                <a:cs typeface="Tahoma"/>
              </a:rPr>
              <a:t>It’s all just numbers…</a:t>
            </a:r>
          </a:p>
        </p:txBody>
      </p:sp>
      <p:grpSp>
        <p:nvGrpSpPr>
          <p:cNvPr id="9" name="Group 8">
            <a:extLst>
              <a:ext uri="{FF2B5EF4-FFF2-40B4-BE49-F238E27FC236}">
                <a16:creationId xmlns:a16="http://schemas.microsoft.com/office/drawing/2014/main" id="{798EA88B-C439-4F17-9585-820972CE0BA5}"/>
              </a:ext>
              <a:ext uri="{C183D7F6-B498-43B3-948B-1728B52AA6E4}">
                <adec:decorative xmlns:adec="http://schemas.microsoft.com/office/drawing/2017/decorative" val="1"/>
              </a:ext>
            </a:extLst>
          </p:cNvPr>
          <p:cNvGrpSpPr/>
          <p:nvPr/>
        </p:nvGrpSpPr>
        <p:grpSpPr>
          <a:xfrm>
            <a:off x="9009186" y="0"/>
            <a:ext cx="3668917" cy="6941127"/>
            <a:chOff x="9009186" y="0"/>
            <a:chExt cx="3668917" cy="6941127"/>
          </a:xfrm>
        </p:grpSpPr>
        <p:grpSp>
          <p:nvGrpSpPr>
            <p:cNvPr id="10" name="Group 9">
              <a:extLst>
                <a:ext uri="{FF2B5EF4-FFF2-40B4-BE49-F238E27FC236}">
                  <a16:creationId xmlns:a16="http://schemas.microsoft.com/office/drawing/2014/main" id="{D4EF09CF-3362-453A-9463-F6669A9D3E01}"/>
                </a:ext>
              </a:extLst>
            </p:cNvPr>
            <p:cNvGrpSpPr/>
            <p:nvPr/>
          </p:nvGrpSpPr>
          <p:grpSpPr>
            <a:xfrm>
              <a:off x="9055676" y="0"/>
              <a:ext cx="3136324" cy="6858000"/>
              <a:chOff x="9055676" y="0"/>
              <a:chExt cx="3136324" cy="6858000"/>
            </a:xfrm>
          </p:grpSpPr>
          <p:sp>
            <p:nvSpPr>
              <p:cNvPr id="4" name="Rectangle 3">
                <a:extLst>
                  <a:ext uri="{FF2B5EF4-FFF2-40B4-BE49-F238E27FC236}">
                    <a16:creationId xmlns:a16="http://schemas.microsoft.com/office/drawing/2014/main" id="{403AE892-EBD6-40F1-851B-FEADBD59429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4318653-1A38-442C-BA0F-F2C51149BCF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5D63D1-E9CE-42BF-BD4D-374FD0293155}"/>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4EE865-9F0D-4531-A737-E13A557C027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A1183CB-C5B0-498A-A49C-4180134C74B0}"/>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Graphic 10" descr="Clipboard">
              <a:extLst>
                <a:ext uri="{FF2B5EF4-FFF2-40B4-BE49-F238E27FC236}">
                  <a16:creationId xmlns:a16="http://schemas.microsoft.com/office/drawing/2014/main" id="{4F58D0C9-D25F-4044-8F1B-4190E5A1BD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9186" y="3272210"/>
              <a:ext cx="3668917" cy="3668917"/>
            </a:xfrm>
            <a:prstGeom prst="rect">
              <a:avLst/>
            </a:prstGeom>
          </p:spPr>
        </p:pic>
      </p:grpSp>
    </p:spTree>
    <p:extLst>
      <p:ext uri="{BB962C8B-B14F-4D97-AF65-F5344CB8AC3E}">
        <p14:creationId xmlns:p14="http://schemas.microsoft.com/office/powerpoint/2010/main" val="24904991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0.wp.com/img.photobucket.com/albums/v50/catarina007/Fun%20Stuff%202/ATT1-1.gif">
            <a:extLst>
              <a:ext uri="{FF2B5EF4-FFF2-40B4-BE49-F238E27FC236}">
                <a16:creationId xmlns:a16="http://schemas.microsoft.com/office/drawing/2014/main" id="{F6FA4E24-E7B1-4640-ACFA-CD0192053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4902" y="200722"/>
            <a:ext cx="8642196" cy="6282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775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4EF09CF-3362-453A-9463-F6669A9D3E01}"/>
              </a:ext>
            </a:extLst>
          </p:cNvPr>
          <p:cNvGrpSpPr/>
          <p:nvPr/>
        </p:nvGrpSpPr>
        <p:grpSpPr>
          <a:xfrm>
            <a:off x="9055676" y="0"/>
            <a:ext cx="3136324" cy="6858000"/>
            <a:chOff x="9055676" y="0"/>
            <a:chExt cx="3136324" cy="6858000"/>
          </a:xfrm>
        </p:grpSpPr>
        <p:sp>
          <p:nvSpPr>
            <p:cNvPr id="4" name="Rectangle 3">
              <a:extLst>
                <a:ext uri="{FF2B5EF4-FFF2-40B4-BE49-F238E27FC236}">
                  <a16:creationId xmlns:a16="http://schemas.microsoft.com/office/drawing/2014/main" id="{403AE892-EBD6-40F1-851B-FEADBD59429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4318653-1A38-442C-BA0F-F2C51149BCF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5D63D1-E9CE-42BF-BD4D-374FD0293155}"/>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4EE865-9F0D-4531-A737-E13A557C027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A1183CB-C5B0-498A-A49C-4180134C74B0}"/>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15" name="Diagram 14">
            <a:extLst>
              <a:ext uri="{FF2B5EF4-FFF2-40B4-BE49-F238E27FC236}">
                <a16:creationId xmlns:a16="http://schemas.microsoft.com/office/drawing/2014/main" id="{A03D9272-DFE8-410F-88E6-49C93267288B}"/>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497871831"/>
              </p:ext>
            </p:extLst>
          </p:nvPr>
        </p:nvGraphicFramePr>
        <p:xfrm>
          <a:off x="521282" y="167268"/>
          <a:ext cx="8065915" cy="6384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Graphic 15" descr="Ruler">
            <a:extLst>
              <a:ext uri="{FF2B5EF4-FFF2-40B4-BE49-F238E27FC236}">
                <a16:creationId xmlns:a16="http://schemas.microsoft.com/office/drawing/2014/main" id="{73AC57F8-1427-4B16-899C-DFA2B568A4D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1518024">
            <a:off x="9565204" y="4108638"/>
            <a:ext cx="1926700" cy="1926700"/>
          </a:xfrm>
          <a:prstGeom prst="rect">
            <a:avLst/>
          </a:prstGeom>
        </p:spPr>
      </p:pic>
      <p:pic>
        <p:nvPicPr>
          <p:cNvPr id="17" name="Graphic 16" descr="Pencil">
            <a:extLst>
              <a:ext uri="{FF2B5EF4-FFF2-40B4-BE49-F238E27FC236}">
                <a16:creationId xmlns:a16="http://schemas.microsoft.com/office/drawing/2014/main" id="{6A413B19-FDCD-4483-8E8E-975594105F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0520790">
            <a:off x="10532269" y="4646561"/>
            <a:ext cx="1821453" cy="1821453"/>
          </a:xfrm>
          <a:prstGeom prst="rect">
            <a:avLst/>
          </a:prstGeom>
        </p:spPr>
      </p:pic>
    </p:spTree>
    <p:extLst>
      <p:ext uri="{BB962C8B-B14F-4D97-AF65-F5344CB8AC3E}">
        <p14:creationId xmlns:p14="http://schemas.microsoft.com/office/powerpoint/2010/main" val="36660567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42257-3980-4551-868A-26DC3CB821EE}"/>
              </a:ext>
            </a:extLst>
          </p:cNvPr>
          <p:cNvSpPr>
            <a:spLocks noGrp="1"/>
          </p:cNvSpPr>
          <p:nvPr>
            <p:ph type="title"/>
          </p:nvPr>
        </p:nvSpPr>
        <p:spPr>
          <a:xfrm>
            <a:off x="521284" y="365125"/>
            <a:ext cx="8378529" cy="1325563"/>
          </a:xfrm>
        </p:spPr>
        <p:txBody>
          <a:bodyPr/>
          <a:lstStyle/>
          <a:p>
            <a:r>
              <a:rPr lang="en-US" dirty="0">
                <a:solidFill>
                  <a:schemeClr val="accent5">
                    <a:lumMod val="50000"/>
                  </a:schemeClr>
                </a:solidFill>
                <a:latin typeface="Rockwell" panose="02060603020205020403" pitchFamily="18" charset="0"/>
              </a:rPr>
              <a:t>Lab Safety Begins Before You Go to the Lab!</a:t>
            </a:r>
          </a:p>
        </p:txBody>
      </p:sp>
      <p:sp>
        <p:nvSpPr>
          <p:cNvPr id="3" name="Content Placeholder 2">
            <a:extLst>
              <a:ext uri="{FF2B5EF4-FFF2-40B4-BE49-F238E27FC236}">
                <a16:creationId xmlns:a16="http://schemas.microsoft.com/office/drawing/2014/main" id="{B57E0B0F-4D29-4786-B2AB-B84D9F8B5429}"/>
              </a:ext>
            </a:extLst>
          </p:cNvPr>
          <p:cNvSpPr>
            <a:spLocks noGrp="1"/>
          </p:cNvSpPr>
          <p:nvPr>
            <p:ph idx="1"/>
          </p:nvPr>
        </p:nvSpPr>
        <p:spPr>
          <a:xfrm>
            <a:off x="521284" y="1825625"/>
            <a:ext cx="8378529" cy="4351338"/>
          </a:xfrm>
        </p:spPr>
        <p:txBody>
          <a:bodyPr vert="horz" lIns="91440" tIns="45720" rIns="91440" bIns="45720" rtlCol="0" anchor="t">
            <a:normAutofit/>
          </a:bodyPr>
          <a:lstStyle/>
          <a:p>
            <a:r>
              <a:rPr lang="en-US" sz="2200" dirty="0">
                <a:solidFill>
                  <a:schemeClr val="accent5">
                    <a:lumMod val="50000"/>
                  </a:schemeClr>
                </a:solidFill>
                <a:latin typeface="Tahoma"/>
                <a:ea typeface="Tahoma"/>
                <a:cs typeface="Tahoma"/>
              </a:rPr>
              <a:t>Too much value put on p-values, accuracy, AUC.</a:t>
            </a:r>
          </a:p>
          <a:p>
            <a:r>
              <a:rPr lang="en-US" sz="2200" dirty="0">
                <a:solidFill>
                  <a:schemeClr val="accent5">
                    <a:lumMod val="50000"/>
                  </a:schemeClr>
                </a:solidFill>
                <a:latin typeface="Tahoma"/>
                <a:ea typeface="Tahoma"/>
                <a:cs typeface="Tahoma"/>
              </a:rPr>
              <a:t>Overfitting and mis-application of model</a:t>
            </a:r>
          </a:p>
          <a:p>
            <a:r>
              <a:rPr lang="en-US" sz="2200" dirty="0">
                <a:solidFill>
                  <a:schemeClr val="accent5">
                    <a:lumMod val="50000"/>
                  </a:schemeClr>
                </a:solidFill>
                <a:latin typeface="Tahoma"/>
                <a:ea typeface="Tahoma"/>
                <a:cs typeface="Tahoma"/>
              </a:rPr>
              <a:t>Releasing preliminary results (your project grows legs)</a:t>
            </a:r>
          </a:p>
          <a:p>
            <a:r>
              <a:rPr lang="en-US" sz="2200" dirty="0">
                <a:solidFill>
                  <a:schemeClr val="accent5">
                    <a:lumMod val="50000"/>
                  </a:schemeClr>
                </a:solidFill>
                <a:latin typeface="Tahoma"/>
                <a:ea typeface="Tahoma"/>
                <a:cs typeface="Tahoma"/>
              </a:rPr>
              <a:t>Publication bias</a:t>
            </a:r>
          </a:p>
          <a:p>
            <a:r>
              <a:rPr lang="en-US" sz="2200" dirty="0">
                <a:solidFill>
                  <a:schemeClr val="accent5">
                    <a:lumMod val="50000"/>
                  </a:schemeClr>
                </a:solidFill>
                <a:latin typeface="Tahoma"/>
                <a:ea typeface="Tahoma"/>
                <a:cs typeface="Tahoma"/>
              </a:rPr>
              <a:t>It’s all just numbers…</a:t>
            </a:r>
          </a:p>
          <a:p>
            <a:endParaRPr lang="en-US" sz="2400" dirty="0">
              <a:solidFill>
                <a:schemeClr val="accent5">
                  <a:lumMod val="50000"/>
                </a:schemeClr>
              </a:solidFill>
              <a:latin typeface="Tahoma"/>
              <a:ea typeface="Tahoma"/>
              <a:cs typeface="Tahoma"/>
            </a:endParaRPr>
          </a:p>
        </p:txBody>
      </p:sp>
      <p:grpSp>
        <p:nvGrpSpPr>
          <p:cNvPr id="9" name="Group 8">
            <a:extLst>
              <a:ext uri="{FF2B5EF4-FFF2-40B4-BE49-F238E27FC236}">
                <a16:creationId xmlns:a16="http://schemas.microsoft.com/office/drawing/2014/main" id="{798EA88B-C439-4F17-9585-820972CE0BA5}"/>
              </a:ext>
              <a:ext uri="{C183D7F6-B498-43B3-948B-1728B52AA6E4}">
                <adec:decorative xmlns:adec="http://schemas.microsoft.com/office/drawing/2017/decorative" val="1"/>
              </a:ext>
            </a:extLst>
          </p:cNvPr>
          <p:cNvGrpSpPr/>
          <p:nvPr/>
        </p:nvGrpSpPr>
        <p:grpSpPr>
          <a:xfrm>
            <a:off x="9009186" y="0"/>
            <a:ext cx="3668917" cy="6941127"/>
            <a:chOff x="9009186" y="0"/>
            <a:chExt cx="3668917" cy="6941127"/>
          </a:xfrm>
        </p:grpSpPr>
        <p:grpSp>
          <p:nvGrpSpPr>
            <p:cNvPr id="10" name="Group 9">
              <a:extLst>
                <a:ext uri="{FF2B5EF4-FFF2-40B4-BE49-F238E27FC236}">
                  <a16:creationId xmlns:a16="http://schemas.microsoft.com/office/drawing/2014/main" id="{D4EF09CF-3362-453A-9463-F6669A9D3E01}"/>
                </a:ext>
              </a:extLst>
            </p:cNvPr>
            <p:cNvGrpSpPr/>
            <p:nvPr/>
          </p:nvGrpSpPr>
          <p:grpSpPr>
            <a:xfrm>
              <a:off x="9055676" y="0"/>
              <a:ext cx="3136324" cy="6858000"/>
              <a:chOff x="9055676" y="0"/>
              <a:chExt cx="3136324" cy="6858000"/>
            </a:xfrm>
          </p:grpSpPr>
          <p:sp>
            <p:nvSpPr>
              <p:cNvPr id="4" name="Rectangle 3">
                <a:extLst>
                  <a:ext uri="{FF2B5EF4-FFF2-40B4-BE49-F238E27FC236}">
                    <a16:creationId xmlns:a16="http://schemas.microsoft.com/office/drawing/2014/main" id="{403AE892-EBD6-40F1-851B-FEADBD59429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4318653-1A38-442C-BA0F-F2C51149BCF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5D63D1-E9CE-42BF-BD4D-374FD0293155}"/>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4EE865-9F0D-4531-A737-E13A557C027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A1183CB-C5B0-498A-A49C-4180134C74B0}"/>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Graphic 10" descr="Clipboard">
              <a:extLst>
                <a:ext uri="{FF2B5EF4-FFF2-40B4-BE49-F238E27FC236}">
                  <a16:creationId xmlns:a16="http://schemas.microsoft.com/office/drawing/2014/main" id="{4F58D0C9-D25F-4044-8F1B-4190E5A1BD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9186" y="3272210"/>
              <a:ext cx="3668917" cy="3668917"/>
            </a:xfrm>
            <a:prstGeom prst="rect">
              <a:avLst/>
            </a:prstGeom>
          </p:spPr>
        </p:pic>
      </p:grpSp>
    </p:spTree>
    <p:extLst>
      <p:ext uri="{BB962C8B-B14F-4D97-AF65-F5344CB8AC3E}">
        <p14:creationId xmlns:p14="http://schemas.microsoft.com/office/powerpoint/2010/main" val="3204683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42257-3980-4551-868A-26DC3CB821EE}"/>
              </a:ext>
            </a:extLst>
          </p:cNvPr>
          <p:cNvSpPr>
            <a:spLocks noGrp="1"/>
          </p:cNvSpPr>
          <p:nvPr>
            <p:ph type="title"/>
          </p:nvPr>
        </p:nvSpPr>
        <p:spPr>
          <a:xfrm>
            <a:off x="521284" y="365125"/>
            <a:ext cx="8378529" cy="1325563"/>
          </a:xfrm>
        </p:spPr>
        <p:txBody>
          <a:bodyPr/>
          <a:lstStyle/>
          <a:p>
            <a:r>
              <a:rPr lang="en-US" dirty="0">
                <a:solidFill>
                  <a:schemeClr val="accent5">
                    <a:lumMod val="50000"/>
                  </a:schemeClr>
                </a:solidFill>
                <a:latin typeface="Rockwell" panose="02060603020205020403" pitchFamily="18" charset="0"/>
              </a:rPr>
              <a:t>Lab Safety Begins Before You Go to the Lab!</a:t>
            </a:r>
          </a:p>
        </p:txBody>
      </p:sp>
      <p:sp>
        <p:nvSpPr>
          <p:cNvPr id="3" name="Content Placeholder 2">
            <a:extLst>
              <a:ext uri="{FF2B5EF4-FFF2-40B4-BE49-F238E27FC236}">
                <a16:creationId xmlns:a16="http://schemas.microsoft.com/office/drawing/2014/main" id="{B57E0B0F-4D29-4786-B2AB-B84D9F8B5429}"/>
              </a:ext>
            </a:extLst>
          </p:cNvPr>
          <p:cNvSpPr>
            <a:spLocks noGrp="1"/>
          </p:cNvSpPr>
          <p:nvPr>
            <p:ph idx="1"/>
          </p:nvPr>
        </p:nvSpPr>
        <p:spPr>
          <a:xfrm>
            <a:off x="521284" y="1825625"/>
            <a:ext cx="8378529" cy="4351338"/>
          </a:xfrm>
        </p:spPr>
        <p:txBody>
          <a:bodyPr vert="horz" lIns="91440" tIns="45720" rIns="91440" bIns="45720" rtlCol="0" anchor="t">
            <a:normAutofit/>
          </a:bodyPr>
          <a:lstStyle/>
          <a:p>
            <a:r>
              <a:rPr lang="en-US" sz="2200" strike="sngStrike" dirty="0">
                <a:solidFill>
                  <a:schemeClr val="bg2">
                    <a:lumMod val="90000"/>
                  </a:schemeClr>
                </a:solidFill>
                <a:latin typeface="Tahoma"/>
                <a:ea typeface="Tahoma"/>
                <a:cs typeface="Tahoma"/>
              </a:rPr>
              <a:t>Too much value put on p-values, accuracy, AUC.</a:t>
            </a:r>
          </a:p>
          <a:p>
            <a:r>
              <a:rPr lang="en-US" sz="2200" strike="sngStrike" dirty="0">
                <a:solidFill>
                  <a:schemeClr val="bg2">
                    <a:lumMod val="90000"/>
                  </a:schemeClr>
                </a:solidFill>
                <a:latin typeface="Tahoma"/>
                <a:ea typeface="Tahoma"/>
                <a:cs typeface="Tahoma"/>
              </a:rPr>
              <a:t>Overfitting and mis-application of model</a:t>
            </a:r>
          </a:p>
          <a:p>
            <a:r>
              <a:rPr lang="en-US" sz="2200" strike="sngStrike" dirty="0">
                <a:solidFill>
                  <a:schemeClr val="bg2">
                    <a:lumMod val="90000"/>
                  </a:schemeClr>
                </a:solidFill>
                <a:latin typeface="Tahoma"/>
                <a:ea typeface="Tahoma"/>
                <a:cs typeface="Tahoma"/>
              </a:rPr>
              <a:t>Releasing preliminary results (your project grows legs)</a:t>
            </a:r>
          </a:p>
          <a:p>
            <a:r>
              <a:rPr lang="en-US" sz="2200" strike="sngStrike" dirty="0">
                <a:solidFill>
                  <a:schemeClr val="bg2">
                    <a:lumMod val="90000"/>
                  </a:schemeClr>
                </a:solidFill>
                <a:latin typeface="Tahoma"/>
                <a:ea typeface="Tahoma"/>
                <a:cs typeface="Tahoma"/>
              </a:rPr>
              <a:t>Publication bias</a:t>
            </a:r>
          </a:p>
          <a:p>
            <a:r>
              <a:rPr lang="en-US" sz="2200" strike="sngStrike" dirty="0">
                <a:solidFill>
                  <a:schemeClr val="bg2">
                    <a:lumMod val="90000"/>
                  </a:schemeClr>
                </a:solidFill>
                <a:latin typeface="Tahoma"/>
                <a:ea typeface="Tahoma"/>
                <a:cs typeface="Tahoma"/>
              </a:rPr>
              <a:t>It’s all just numbers…</a:t>
            </a:r>
          </a:p>
          <a:p>
            <a:pPr marL="0" indent="0">
              <a:buNone/>
            </a:pPr>
            <a:endParaRPr lang="en-US" sz="2400" dirty="0">
              <a:solidFill>
                <a:schemeClr val="accent5">
                  <a:lumMod val="50000"/>
                </a:schemeClr>
              </a:solidFill>
              <a:latin typeface="Tahoma"/>
              <a:ea typeface="Tahoma"/>
              <a:cs typeface="Tahoma"/>
            </a:endParaRPr>
          </a:p>
          <a:p>
            <a:endParaRPr lang="en-US" sz="2400" dirty="0">
              <a:solidFill>
                <a:schemeClr val="accent5">
                  <a:lumMod val="50000"/>
                </a:schemeClr>
              </a:solidFill>
              <a:latin typeface="Tahoma"/>
              <a:ea typeface="Tahoma"/>
              <a:cs typeface="Tahoma"/>
            </a:endParaRPr>
          </a:p>
        </p:txBody>
      </p:sp>
      <p:grpSp>
        <p:nvGrpSpPr>
          <p:cNvPr id="9" name="Group 8">
            <a:extLst>
              <a:ext uri="{FF2B5EF4-FFF2-40B4-BE49-F238E27FC236}">
                <a16:creationId xmlns:a16="http://schemas.microsoft.com/office/drawing/2014/main" id="{798EA88B-C439-4F17-9585-820972CE0BA5}"/>
              </a:ext>
              <a:ext uri="{C183D7F6-B498-43B3-948B-1728B52AA6E4}">
                <adec:decorative xmlns:adec="http://schemas.microsoft.com/office/drawing/2017/decorative" val="1"/>
              </a:ext>
            </a:extLst>
          </p:cNvPr>
          <p:cNvGrpSpPr/>
          <p:nvPr/>
        </p:nvGrpSpPr>
        <p:grpSpPr>
          <a:xfrm>
            <a:off x="9009186" y="0"/>
            <a:ext cx="3668917" cy="6941127"/>
            <a:chOff x="9009186" y="0"/>
            <a:chExt cx="3668917" cy="6941127"/>
          </a:xfrm>
        </p:grpSpPr>
        <p:grpSp>
          <p:nvGrpSpPr>
            <p:cNvPr id="10" name="Group 9">
              <a:extLst>
                <a:ext uri="{FF2B5EF4-FFF2-40B4-BE49-F238E27FC236}">
                  <a16:creationId xmlns:a16="http://schemas.microsoft.com/office/drawing/2014/main" id="{D4EF09CF-3362-453A-9463-F6669A9D3E01}"/>
                </a:ext>
              </a:extLst>
            </p:cNvPr>
            <p:cNvGrpSpPr/>
            <p:nvPr/>
          </p:nvGrpSpPr>
          <p:grpSpPr>
            <a:xfrm>
              <a:off x="9055676" y="0"/>
              <a:ext cx="3136324" cy="6858000"/>
              <a:chOff x="9055676" y="0"/>
              <a:chExt cx="3136324" cy="6858000"/>
            </a:xfrm>
          </p:grpSpPr>
          <p:sp>
            <p:nvSpPr>
              <p:cNvPr id="4" name="Rectangle 3">
                <a:extLst>
                  <a:ext uri="{FF2B5EF4-FFF2-40B4-BE49-F238E27FC236}">
                    <a16:creationId xmlns:a16="http://schemas.microsoft.com/office/drawing/2014/main" id="{403AE892-EBD6-40F1-851B-FEADBD59429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4318653-1A38-442C-BA0F-F2C51149BCF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5D63D1-E9CE-42BF-BD4D-374FD0293155}"/>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4EE865-9F0D-4531-A737-E13A557C027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A1183CB-C5B0-498A-A49C-4180134C74B0}"/>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Graphic 10" descr="Clipboard">
              <a:extLst>
                <a:ext uri="{FF2B5EF4-FFF2-40B4-BE49-F238E27FC236}">
                  <a16:creationId xmlns:a16="http://schemas.microsoft.com/office/drawing/2014/main" id="{4F58D0C9-D25F-4044-8F1B-4190E5A1BD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9186" y="3272210"/>
              <a:ext cx="3668917" cy="3668917"/>
            </a:xfrm>
            <a:prstGeom prst="rect">
              <a:avLst/>
            </a:prstGeom>
          </p:spPr>
        </p:pic>
      </p:grpSp>
    </p:spTree>
    <p:extLst>
      <p:ext uri="{BB962C8B-B14F-4D97-AF65-F5344CB8AC3E}">
        <p14:creationId xmlns:p14="http://schemas.microsoft.com/office/powerpoint/2010/main" val="165797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42257-3980-4551-868A-26DC3CB821EE}"/>
              </a:ext>
            </a:extLst>
          </p:cNvPr>
          <p:cNvSpPr>
            <a:spLocks noGrp="1"/>
          </p:cNvSpPr>
          <p:nvPr>
            <p:ph type="title"/>
          </p:nvPr>
        </p:nvSpPr>
        <p:spPr>
          <a:xfrm>
            <a:off x="521283" y="96966"/>
            <a:ext cx="8378529" cy="1027257"/>
          </a:xfrm>
        </p:spPr>
        <p:txBody>
          <a:bodyPr/>
          <a:lstStyle/>
          <a:p>
            <a:r>
              <a:rPr lang="en-US" dirty="0">
                <a:solidFill>
                  <a:schemeClr val="accent5">
                    <a:lumMod val="50000"/>
                  </a:schemeClr>
                </a:solidFill>
                <a:latin typeface="Rockwell" panose="02060603020205020403" pitchFamily="18" charset="0"/>
              </a:rPr>
              <a:t>Dressing for Lab</a:t>
            </a:r>
          </a:p>
        </p:txBody>
      </p:sp>
      <p:grpSp>
        <p:nvGrpSpPr>
          <p:cNvPr id="26" name="Group 25">
            <a:extLst>
              <a:ext uri="{FF2B5EF4-FFF2-40B4-BE49-F238E27FC236}">
                <a16:creationId xmlns:a16="http://schemas.microsoft.com/office/drawing/2014/main" id="{FAE49640-1F41-49EF-9DE6-5B8BD818E7D5}"/>
              </a:ext>
              <a:ext uri="{C183D7F6-B498-43B3-948B-1728B52AA6E4}">
                <adec:decorative xmlns:adec="http://schemas.microsoft.com/office/drawing/2017/decorative" val="1"/>
              </a:ext>
            </a:extLst>
          </p:cNvPr>
          <p:cNvGrpSpPr/>
          <p:nvPr/>
        </p:nvGrpSpPr>
        <p:grpSpPr>
          <a:xfrm>
            <a:off x="9055676" y="0"/>
            <a:ext cx="3136324" cy="7050231"/>
            <a:chOff x="9055676" y="0"/>
            <a:chExt cx="3136324" cy="7050231"/>
          </a:xfrm>
        </p:grpSpPr>
        <p:grpSp>
          <p:nvGrpSpPr>
            <p:cNvPr id="10" name="Group 9">
              <a:extLst>
                <a:ext uri="{FF2B5EF4-FFF2-40B4-BE49-F238E27FC236}">
                  <a16:creationId xmlns:a16="http://schemas.microsoft.com/office/drawing/2014/main" id="{D4EF09CF-3362-453A-9463-F6669A9D3E01}"/>
                </a:ext>
              </a:extLst>
            </p:cNvPr>
            <p:cNvGrpSpPr/>
            <p:nvPr/>
          </p:nvGrpSpPr>
          <p:grpSpPr>
            <a:xfrm>
              <a:off x="9055676" y="0"/>
              <a:ext cx="3136324" cy="6858000"/>
              <a:chOff x="9055676" y="0"/>
              <a:chExt cx="3136324" cy="6858000"/>
            </a:xfrm>
          </p:grpSpPr>
          <p:sp>
            <p:nvSpPr>
              <p:cNvPr id="4" name="Rectangle 3">
                <a:extLst>
                  <a:ext uri="{FF2B5EF4-FFF2-40B4-BE49-F238E27FC236}">
                    <a16:creationId xmlns:a16="http://schemas.microsoft.com/office/drawing/2014/main" id="{403AE892-EBD6-40F1-851B-FEADBD59429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4318653-1A38-442C-BA0F-F2C51149BCF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5D63D1-E9CE-42BF-BD4D-374FD0293155}"/>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4EE865-9F0D-4531-A737-E13A557C027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A1183CB-C5B0-498A-A49C-4180134C74B0}"/>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Graphic 11" descr="Shirt">
              <a:extLst>
                <a:ext uri="{FF2B5EF4-FFF2-40B4-BE49-F238E27FC236}">
                  <a16:creationId xmlns:a16="http://schemas.microsoft.com/office/drawing/2014/main" id="{D0B86988-B817-439D-A6A5-180647268C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887424">
              <a:off x="9541289" y="4083626"/>
              <a:ext cx="1951759" cy="1951759"/>
            </a:xfrm>
            <a:prstGeom prst="rect">
              <a:avLst/>
            </a:prstGeom>
          </p:spPr>
        </p:pic>
        <p:pic>
          <p:nvPicPr>
            <p:cNvPr id="14" name="Graphic 13" descr="Glasses">
              <a:extLst>
                <a:ext uri="{FF2B5EF4-FFF2-40B4-BE49-F238E27FC236}">
                  <a16:creationId xmlns:a16="http://schemas.microsoft.com/office/drawing/2014/main" id="{92AEA3DE-CFDD-499C-B6AD-99345EA1CE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795024">
              <a:off x="11018693" y="3451676"/>
              <a:ext cx="1034563" cy="1034563"/>
            </a:xfrm>
            <a:prstGeom prst="rect">
              <a:avLst/>
            </a:prstGeom>
          </p:spPr>
        </p:pic>
        <p:pic>
          <p:nvPicPr>
            <p:cNvPr id="16" name="Graphic 15" descr="Boot">
              <a:extLst>
                <a:ext uri="{FF2B5EF4-FFF2-40B4-BE49-F238E27FC236}">
                  <a16:creationId xmlns:a16="http://schemas.microsoft.com/office/drawing/2014/main" id="{BDFF0140-1CC8-4F76-B83E-EFC26BF594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97835" y="5595504"/>
              <a:ext cx="1454727" cy="1454727"/>
            </a:xfrm>
            <a:prstGeom prst="rect">
              <a:avLst/>
            </a:prstGeom>
          </p:spPr>
        </p:pic>
      </p:grpSp>
      <p:sp>
        <p:nvSpPr>
          <p:cNvPr id="9" name="Rectangle: Rounded Corners 8">
            <a:extLst>
              <a:ext uri="{FF2B5EF4-FFF2-40B4-BE49-F238E27FC236}">
                <a16:creationId xmlns:a16="http://schemas.microsoft.com/office/drawing/2014/main" id="{5D83E472-316B-42B5-9901-2C007C5B7144}"/>
              </a:ext>
              <a:ext uri="{C183D7F6-B498-43B3-948B-1728B52AA6E4}">
                <adec:decorative xmlns:adec="http://schemas.microsoft.com/office/drawing/2017/decorative" val="1"/>
              </a:ext>
            </a:extLst>
          </p:cNvPr>
          <p:cNvSpPr/>
          <p:nvPr/>
        </p:nvSpPr>
        <p:spPr>
          <a:xfrm>
            <a:off x="553854" y="1383032"/>
            <a:ext cx="2268675" cy="1826293"/>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9463B806-86C1-44AC-8470-6E6761DC7613}"/>
              </a:ext>
              <a:ext uri="{C183D7F6-B498-43B3-948B-1728B52AA6E4}">
                <adec:decorative xmlns:adec="http://schemas.microsoft.com/office/drawing/2017/decorative" val="1"/>
              </a:ext>
            </a:extLst>
          </p:cNvPr>
          <p:cNvSpPr/>
          <p:nvPr/>
        </p:nvSpPr>
        <p:spPr>
          <a:xfrm>
            <a:off x="547546" y="3954041"/>
            <a:ext cx="2268675" cy="1832578"/>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200DCA9-3B7A-4837-9C64-F0CE0D5E2B3A}"/>
              </a:ext>
            </a:extLst>
          </p:cNvPr>
          <p:cNvSpPr txBox="1"/>
          <p:nvPr/>
        </p:nvSpPr>
        <p:spPr>
          <a:xfrm>
            <a:off x="689553" y="3272561"/>
            <a:ext cx="1984663" cy="584775"/>
          </a:xfrm>
          <a:prstGeom prst="rect">
            <a:avLst/>
          </a:prstGeom>
          <a:noFill/>
        </p:spPr>
        <p:txBody>
          <a:bodyPr wrap="square" rtlCol="0">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Understand bias and variance</a:t>
            </a:r>
          </a:p>
        </p:txBody>
      </p:sp>
      <p:sp>
        <p:nvSpPr>
          <p:cNvPr id="17" name="TextBox 16">
            <a:extLst>
              <a:ext uri="{FF2B5EF4-FFF2-40B4-BE49-F238E27FC236}">
                <a16:creationId xmlns:a16="http://schemas.microsoft.com/office/drawing/2014/main" id="{57D4552E-64C5-40E0-AE15-5B00BB70508E}"/>
              </a:ext>
            </a:extLst>
          </p:cNvPr>
          <p:cNvSpPr txBox="1"/>
          <p:nvPr/>
        </p:nvSpPr>
        <p:spPr>
          <a:xfrm>
            <a:off x="720437" y="5984313"/>
            <a:ext cx="1984663" cy="338554"/>
          </a:xfrm>
          <a:prstGeom prst="rect">
            <a:avLst/>
          </a:prstGeom>
          <a:noFill/>
        </p:spPr>
        <p:txBody>
          <a:bodyPr wrap="square" rtlCol="0">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Replicable Results</a:t>
            </a:r>
          </a:p>
        </p:txBody>
      </p:sp>
      <p:sp>
        <p:nvSpPr>
          <p:cNvPr id="18" name="Rectangle: Rounded Corners 17">
            <a:extLst>
              <a:ext uri="{FF2B5EF4-FFF2-40B4-BE49-F238E27FC236}">
                <a16:creationId xmlns:a16="http://schemas.microsoft.com/office/drawing/2014/main" id="{1EE42B7D-A1DC-4708-8147-D9D746BA73E8}"/>
              </a:ext>
              <a:ext uri="{C183D7F6-B498-43B3-948B-1728B52AA6E4}">
                <adec:decorative xmlns:adec="http://schemas.microsoft.com/office/drawing/2017/decorative" val="1"/>
              </a:ext>
            </a:extLst>
          </p:cNvPr>
          <p:cNvSpPr/>
          <p:nvPr/>
        </p:nvSpPr>
        <p:spPr>
          <a:xfrm>
            <a:off x="3475297" y="1383004"/>
            <a:ext cx="2268675" cy="182629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86051D9B-1137-438D-A466-460D44ED3361}"/>
              </a:ext>
              <a:ext uri="{C183D7F6-B498-43B3-948B-1728B52AA6E4}">
                <adec:decorative xmlns:adec="http://schemas.microsoft.com/office/drawing/2017/decorative" val="1"/>
              </a:ext>
            </a:extLst>
          </p:cNvPr>
          <p:cNvSpPr/>
          <p:nvPr/>
        </p:nvSpPr>
        <p:spPr>
          <a:xfrm>
            <a:off x="6356049" y="1383032"/>
            <a:ext cx="2268675" cy="1826293"/>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F1B674D5-C064-4DDD-8FE9-D8801F4C0A04}"/>
              </a:ext>
            </a:extLst>
          </p:cNvPr>
          <p:cNvSpPr txBox="1"/>
          <p:nvPr/>
        </p:nvSpPr>
        <p:spPr>
          <a:xfrm>
            <a:off x="3611777" y="3298801"/>
            <a:ext cx="1984663" cy="338554"/>
          </a:xfrm>
          <a:prstGeom prst="rect">
            <a:avLst/>
          </a:prstGeom>
          <a:noFill/>
        </p:spPr>
        <p:txBody>
          <a:bodyPr wrap="square" rtlCol="0">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Validation</a:t>
            </a:r>
          </a:p>
        </p:txBody>
      </p:sp>
      <p:sp>
        <p:nvSpPr>
          <p:cNvPr id="21" name="TextBox 20">
            <a:extLst>
              <a:ext uri="{FF2B5EF4-FFF2-40B4-BE49-F238E27FC236}">
                <a16:creationId xmlns:a16="http://schemas.microsoft.com/office/drawing/2014/main" id="{CAA0715F-CA2B-4594-91FD-D8C6E5E10965}"/>
              </a:ext>
            </a:extLst>
          </p:cNvPr>
          <p:cNvSpPr txBox="1"/>
          <p:nvPr/>
        </p:nvSpPr>
        <p:spPr>
          <a:xfrm>
            <a:off x="6537706" y="3340160"/>
            <a:ext cx="1984663" cy="338554"/>
          </a:xfrm>
          <a:prstGeom prst="rect">
            <a:avLst/>
          </a:prstGeom>
          <a:noFill/>
        </p:spPr>
        <p:txBody>
          <a:bodyPr wrap="square" rtlCol="0">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Sufficient Review</a:t>
            </a:r>
          </a:p>
        </p:txBody>
      </p:sp>
      <p:sp>
        <p:nvSpPr>
          <p:cNvPr id="22" name="Rectangle: Rounded Corners 21">
            <a:extLst>
              <a:ext uri="{FF2B5EF4-FFF2-40B4-BE49-F238E27FC236}">
                <a16:creationId xmlns:a16="http://schemas.microsoft.com/office/drawing/2014/main" id="{2DDD40F6-2362-4667-BF5E-80F684666948}"/>
              </a:ext>
              <a:ext uri="{C183D7F6-B498-43B3-948B-1728B52AA6E4}">
                <adec:decorative xmlns:adec="http://schemas.microsoft.com/office/drawing/2017/decorative" val="1"/>
              </a:ext>
            </a:extLst>
          </p:cNvPr>
          <p:cNvSpPr/>
          <p:nvPr/>
        </p:nvSpPr>
        <p:spPr>
          <a:xfrm>
            <a:off x="3455704" y="3966774"/>
            <a:ext cx="2268675" cy="182629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1D0FFF75-43A7-4E33-BD4E-2A24EA207112}"/>
              </a:ext>
            </a:extLst>
          </p:cNvPr>
          <p:cNvSpPr txBox="1"/>
          <p:nvPr/>
        </p:nvSpPr>
        <p:spPr>
          <a:xfrm>
            <a:off x="3611777" y="5836193"/>
            <a:ext cx="1984663" cy="584775"/>
          </a:xfrm>
          <a:prstGeom prst="rect">
            <a:avLst/>
          </a:prstGeom>
          <a:noFill/>
        </p:spPr>
        <p:txBody>
          <a:bodyPr wrap="square" rtlCol="0">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Understand the Model and Data</a:t>
            </a:r>
          </a:p>
        </p:txBody>
      </p:sp>
      <p:sp>
        <p:nvSpPr>
          <p:cNvPr id="24" name="Rectangle: Rounded Corners 23">
            <a:extLst>
              <a:ext uri="{FF2B5EF4-FFF2-40B4-BE49-F238E27FC236}">
                <a16:creationId xmlns:a16="http://schemas.microsoft.com/office/drawing/2014/main" id="{EE47BD82-D8BD-4FB4-9086-D3AD4D447A51}"/>
              </a:ext>
              <a:ext uri="{C183D7F6-B498-43B3-948B-1728B52AA6E4}">
                <adec:decorative xmlns:adec="http://schemas.microsoft.com/office/drawing/2017/decorative" val="1"/>
              </a:ext>
            </a:extLst>
          </p:cNvPr>
          <p:cNvSpPr/>
          <p:nvPr/>
        </p:nvSpPr>
        <p:spPr>
          <a:xfrm>
            <a:off x="6367564" y="3966775"/>
            <a:ext cx="2268675" cy="1826293"/>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036E47C2-C29C-4EC4-A9A9-B75D7A68E935}"/>
              </a:ext>
            </a:extLst>
          </p:cNvPr>
          <p:cNvSpPr txBox="1"/>
          <p:nvPr/>
        </p:nvSpPr>
        <p:spPr>
          <a:xfrm>
            <a:off x="6500713" y="5911852"/>
            <a:ext cx="1984663" cy="338554"/>
          </a:xfrm>
          <a:prstGeom prst="rect">
            <a:avLst/>
          </a:prstGeom>
          <a:noFill/>
        </p:spPr>
        <p:txBody>
          <a:bodyPr wrap="square" rtlCol="0">
            <a:spAutoFit/>
          </a:bodyPr>
          <a:lstStyle/>
          <a:p>
            <a:pPr algn="ctr"/>
            <a:r>
              <a:rPr lang="en-US" sz="1600" dirty="0">
                <a:latin typeface="Tahoma" panose="020B0604030504040204" pitchFamily="34" charset="0"/>
                <a:ea typeface="Tahoma" panose="020B0604030504040204" pitchFamily="34" charset="0"/>
                <a:cs typeface="Tahoma" panose="020B0604030504040204" pitchFamily="34" charset="0"/>
              </a:rPr>
              <a:t>“Gut” Check</a:t>
            </a:r>
          </a:p>
        </p:txBody>
      </p:sp>
      <p:pic>
        <p:nvPicPr>
          <p:cNvPr id="27" name="Picture 26">
            <a:extLst>
              <a:ext uri="{FF2B5EF4-FFF2-40B4-BE49-F238E27FC236}">
                <a16:creationId xmlns:a16="http://schemas.microsoft.com/office/drawing/2014/main" id="{9265A801-3F21-43F8-8F67-082870CD6544}"/>
              </a:ext>
            </a:extLst>
          </p:cNvPr>
          <p:cNvPicPr>
            <a:picLocks noChangeAspect="1"/>
          </p:cNvPicPr>
          <p:nvPr/>
        </p:nvPicPr>
        <p:blipFill>
          <a:blip r:embed="rId9"/>
          <a:stretch>
            <a:fillRect/>
          </a:stretch>
        </p:blipFill>
        <p:spPr>
          <a:xfrm>
            <a:off x="760783" y="1615841"/>
            <a:ext cx="1828876" cy="1383904"/>
          </a:xfrm>
          <a:prstGeom prst="rect">
            <a:avLst/>
          </a:prstGeom>
        </p:spPr>
      </p:pic>
      <p:pic>
        <p:nvPicPr>
          <p:cNvPr id="1026" name="Picture 2" descr="Image result for validation">
            <a:extLst>
              <a:ext uri="{FF2B5EF4-FFF2-40B4-BE49-F238E27FC236}">
                <a16:creationId xmlns:a16="http://schemas.microsoft.com/office/drawing/2014/main" id="{8BA32FA0-4F73-4159-A926-28F1FC3F6B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06029" y="1612890"/>
            <a:ext cx="1366520" cy="1366520"/>
          </a:xfrm>
          <a:prstGeom prst="rect">
            <a:avLst/>
          </a:prstGeom>
          <a:noFill/>
        </p:spPr>
      </p:pic>
      <p:pic>
        <p:nvPicPr>
          <p:cNvPr id="30" name="Graphic 29" descr="Flask">
            <a:extLst>
              <a:ext uri="{FF2B5EF4-FFF2-40B4-BE49-F238E27FC236}">
                <a16:creationId xmlns:a16="http://schemas.microsoft.com/office/drawing/2014/main" id="{5F94DC2C-E6FA-468E-850C-D0007BC85A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1595" y="4026556"/>
            <a:ext cx="1706729" cy="1706729"/>
          </a:xfrm>
          <a:prstGeom prst="rect">
            <a:avLst/>
          </a:prstGeom>
        </p:spPr>
      </p:pic>
      <p:sp>
        <p:nvSpPr>
          <p:cNvPr id="29" name="TextBox 28">
            <a:extLst>
              <a:ext uri="{FF2B5EF4-FFF2-40B4-BE49-F238E27FC236}">
                <a16:creationId xmlns:a16="http://schemas.microsoft.com/office/drawing/2014/main" id="{2F2E768F-76F3-4991-8062-44EC5244C59F}"/>
              </a:ext>
            </a:extLst>
          </p:cNvPr>
          <p:cNvSpPr txBox="1"/>
          <p:nvPr/>
        </p:nvSpPr>
        <p:spPr>
          <a:xfrm>
            <a:off x="6400556" y="1652359"/>
            <a:ext cx="2297434" cy="1323439"/>
          </a:xfrm>
          <a:prstGeom prst="rect">
            <a:avLst/>
          </a:prstGeom>
          <a:noFill/>
        </p:spPr>
        <p:txBody>
          <a:bodyPr wrap="square" rtlCol="0">
            <a:spAutoFit/>
          </a:bodyPr>
          <a:lstStyle/>
          <a:p>
            <a:r>
              <a:rPr lang="en-US" sz="1600" b="1" dirty="0">
                <a:solidFill>
                  <a:schemeClr val="bg1"/>
                </a:solidFill>
                <a:latin typeface="Courier New" panose="02070309020205020404" pitchFamily="49" charset="0"/>
                <a:cs typeface="Courier New" panose="02070309020205020404" pitchFamily="49" charset="0"/>
              </a:rPr>
              <a:t>x=1;</a:t>
            </a:r>
          </a:p>
          <a:p>
            <a:r>
              <a:rPr lang="en-US" sz="1600" b="1" dirty="0">
                <a:solidFill>
                  <a:schemeClr val="bg1"/>
                </a:solidFill>
                <a:latin typeface="Courier New" panose="02070309020205020404" pitchFamily="49" charset="0"/>
                <a:cs typeface="Courier New" panose="02070309020205020404" pitchFamily="49" charset="0"/>
              </a:rPr>
              <a:t>while (x&gt;0) {</a:t>
            </a:r>
          </a:p>
          <a:p>
            <a:r>
              <a:rPr lang="en-US" sz="1600" b="1" dirty="0">
                <a:solidFill>
                  <a:schemeClr val="bg1"/>
                </a:solidFill>
                <a:latin typeface="Courier New" panose="02070309020205020404" pitchFamily="49" charset="0"/>
                <a:cs typeface="Courier New" panose="02070309020205020404" pitchFamily="49" charset="0"/>
              </a:rPr>
              <a:t>  message = “Hi”;</a:t>
            </a:r>
          </a:p>
          <a:p>
            <a:r>
              <a:rPr lang="en-US" sz="1600" b="1" dirty="0">
                <a:solidFill>
                  <a:schemeClr val="bg1"/>
                </a:solidFill>
                <a:latin typeface="Courier New" panose="02070309020205020404" pitchFamily="49" charset="0"/>
                <a:cs typeface="Courier New" panose="02070309020205020404" pitchFamily="49" charset="0"/>
              </a:rPr>
              <a:t>  print message;</a:t>
            </a:r>
          </a:p>
          <a:p>
            <a:r>
              <a:rPr lang="en-US" sz="1600" b="1" dirty="0">
                <a:solidFill>
                  <a:schemeClr val="bg1"/>
                </a:solidFill>
                <a:latin typeface="Courier New" panose="02070309020205020404" pitchFamily="49" charset="0"/>
                <a:cs typeface="Courier New" panose="02070309020205020404" pitchFamily="49" charset="0"/>
              </a:rPr>
              <a:t>};</a:t>
            </a:r>
          </a:p>
        </p:txBody>
      </p:sp>
      <p:pic>
        <p:nvPicPr>
          <p:cNvPr id="31" name="Picture 30">
            <a:extLst>
              <a:ext uri="{FF2B5EF4-FFF2-40B4-BE49-F238E27FC236}">
                <a16:creationId xmlns:a16="http://schemas.microsoft.com/office/drawing/2014/main" id="{9438C203-3177-4317-8F64-292F621256A6}"/>
              </a:ext>
            </a:extLst>
          </p:cNvPr>
          <p:cNvPicPr>
            <a:picLocks noChangeAspect="1"/>
          </p:cNvPicPr>
          <p:nvPr/>
        </p:nvPicPr>
        <p:blipFill>
          <a:blip r:embed="rId13"/>
          <a:stretch>
            <a:fillRect/>
          </a:stretch>
        </p:blipFill>
        <p:spPr>
          <a:xfrm>
            <a:off x="3651954" y="4144006"/>
            <a:ext cx="1871090" cy="1493694"/>
          </a:xfrm>
          <a:prstGeom prst="rect">
            <a:avLst/>
          </a:prstGeom>
        </p:spPr>
      </p:pic>
      <p:pic>
        <p:nvPicPr>
          <p:cNvPr id="1028" name="Picture 4" descr="Image result for white butterfly logo">
            <a:extLst>
              <a:ext uri="{FF2B5EF4-FFF2-40B4-BE49-F238E27FC236}">
                <a16:creationId xmlns:a16="http://schemas.microsoft.com/office/drawing/2014/main" id="{A2E0A416-29DD-4BB8-8C0F-C1BDB5BDC4E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0402713">
            <a:off x="7554704" y="3964165"/>
            <a:ext cx="938103" cy="93810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Image result for white butterfly logo">
            <a:extLst>
              <a:ext uri="{FF2B5EF4-FFF2-40B4-BE49-F238E27FC236}">
                <a16:creationId xmlns:a16="http://schemas.microsoft.com/office/drawing/2014/main" id="{0DE12239-0080-4718-B860-8CE576D1374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35565" y="4606819"/>
            <a:ext cx="1336910" cy="133691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mage result for white butterfly logo">
            <a:extLst>
              <a:ext uri="{FF2B5EF4-FFF2-40B4-BE49-F238E27FC236}">
                <a16:creationId xmlns:a16="http://schemas.microsoft.com/office/drawing/2014/main" id="{FDAA4051-DF5D-45AE-AA1F-9E13354C0F8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1516627">
            <a:off x="6406807" y="4045070"/>
            <a:ext cx="1012986" cy="1012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991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42257-3980-4551-868A-26DC3CB821EE}"/>
              </a:ext>
            </a:extLst>
          </p:cNvPr>
          <p:cNvSpPr>
            <a:spLocks noGrp="1"/>
          </p:cNvSpPr>
          <p:nvPr>
            <p:ph type="title"/>
          </p:nvPr>
        </p:nvSpPr>
        <p:spPr>
          <a:xfrm>
            <a:off x="521284" y="365125"/>
            <a:ext cx="8378529" cy="1027257"/>
          </a:xfrm>
        </p:spPr>
        <p:txBody>
          <a:bodyPr/>
          <a:lstStyle/>
          <a:p>
            <a:r>
              <a:rPr lang="en-US" dirty="0">
                <a:solidFill>
                  <a:schemeClr val="accent5">
                    <a:lumMod val="50000"/>
                  </a:schemeClr>
                </a:solidFill>
                <a:latin typeface="Rockwell" panose="02060603020205020403" pitchFamily="18" charset="0"/>
              </a:rPr>
              <a:t>No one is immune…</a:t>
            </a:r>
          </a:p>
        </p:txBody>
      </p:sp>
      <p:sp>
        <p:nvSpPr>
          <p:cNvPr id="3" name="Content Placeholder 2">
            <a:extLst>
              <a:ext uri="{FF2B5EF4-FFF2-40B4-BE49-F238E27FC236}">
                <a16:creationId xmlns:a16="http://schemas.microsoft.com/office/drawing/2014/main" id="{B57E0B0F-4D29-4786-B2AB-B84D9F8B5429}"/>
              </a:ext>
            </a:extLst>
          </p:cNvPr>
          <p:cNvSpPr>
            <a:spLocks noGrp="1"/>
          </p:cNvSpPr>
          <p:nvPr>
            <p:ph idx="1"/>
          </p:nvPr>
        </p:nvSpPr>
        <p:spPr>
          <a:xfrm>
            <a:off x="521285" y="1392381"/>
            <a:ext cx="8123952" cy="1156717"/>
          </a:xfrm>
        </p:spPr>
        <p:txBody>
          <a:bodyPr>
            <a:normAutofit/>
          </a:bodyPr>
          <a:lstStyle/>
          <a:p>
            <a:r>
              <a:rPr lang="en-US" sz="2400" dirty="0">
                <a:solidFill>
                  <a:schemeClr val="accent5">
                    <a:lumMod val="50000"/>
                  </a:schemeClr>
                </a:solidFill>
                <a:latin typeface="Tahoma" panose="020B0604030504040204" pitchFamily="34" charset="0"/>
                <a:ea typeface="Tahoma" panose="020B0604030504040204" pitchFamily="34" charset="0"/>
                <a:cs typeface="Tahoma" panose="020B0604030504040204" pitchFamily="34" charset="0"/>
              </a:rPr>
              <a:t>“It is possible, then, that lung cancer… is one of the causes of smoking cigarettes? I don’t think it can be excluded.” –RA Fisher</a:t>
            </a:r>
            <a:endParaRPr lang="en-US" sz="2400" baseline="30000" dirty="0">
              <a:solidFill>
                <a:schemeClr val="accent5">
                  <a:lumMod val="50000"/>
                </a:schemeClr>
              </a:solidFill>
              <a:latin typeface="Tahoma" panose="020B0604030504040204" pitchFamily="34" charset="0"/>
              <a:ea typeface="Tahoma" panose="020B0604030504040204" pitchFamily="34" charset="0"/>
              <a:cs typeface="Tahoma" panose="020B0604030504040204" pitchFamily="34" charset="0"/>
            </a:endParaRPr>
          </a:p>
          <a:p>
            <a:endParaRPr lang="en-US" sz="2400" dirty="0">
              <a:solidFill>
                <a:schemeClr val="accent5">
                  <a:lumMod val="50000"/>
                </a:schemeClr>
              </a:solidFill>
              <a:latin typeface="Tahoma" panose="020B0604030504040204" pitchFamily="34" charset="0"/>
              <a:ea typeface="Tahoma" panose="020B0604030504040204" pitchFamily="34" charset="0"/>
              <a:cs typeface="Tahoma" panose="020B0604030504040204" pitchFamily="34" charset="0"/>
            </a:endParaRPr>
          </a:p>
        </p:txBody>
      </p:sp>
      <p:grpSp>
        <p:nvGrpSpPr>
          <p:cNvPr id="13" name="Group 12">
            <a:extLst>
              <a:ext uri="{FF2B5EF4-FFF2-40B4-BE49-F238E27FC236}">
                <a16:creationId xmlns:a16="http://schemas.microsoft.com/office/drawing/2014/main" id="{9C15E21A-C111-4D39-BB47-E83988E5A05E}"/>
              </a:ext>
              <a:ext uri="{C183D7F6-B498-43B3-948B-1728B52AA6E4}">
                <adec:decorative xmlns:adec="http://schemas.microsoft.com/office/drawing/2017/decorative" val="1"/>
              </a:ext>
            </a:extLst>
          </p:cNvPr>
          <p:cNvGrpSpPr/>
          <p:nvPr/>
        </p:nvGrpSpPr>
        <p:grpSpPr>
          <a:xfrm>
            <a:off x="9055676" y="0"/>
            <a:ext cx="3193475" cy="6954260"/>
            <a:chOff x="9055676" y="0"/>
            <a:chExt cx="3193475" cy="6954260"/>
          </a:xfrm>
        </p:grpSpPr>
        <p:grpSp>
          <p:nvGrpSpPr>
            <p:cNvPr id="10" name="Group 9">
              <a:extLst>
                <a:ext uri="{FF2B5EF4-FFF2-40B4-BE49-F238E27FC236}">
                  <a16:creationId xmlns:a16="http://schemas.microsoft.com/office/drawing/2014/main" id="{D4EF09CF-3362-453A-9463-F6669A9D3E01}"/>
                </a:ext>
              </a:extLst>
            </p:cNvPr>
            <p:cNvGrpSpPr/>
            <p:nvPr/>
          </p:nvGrpSpPr>
          <p:grpSpPr>
            <a:xfrm>
              <a:off x="9055676" y="0"/>
              <a:ext cx="3136324" cy="6858000"/>
              <a:chOff x="9055676" y="0"/>
              <a:chExt cx="3136324" cy="6858000"/>
            </a:xfrm>
          </p:grpSpPr>
          <p:sp>
            <p:nvSpPr>
              <p:cNvPr id="4" name="Rectangle 3">
                <a:extLst>
                  <a:ext uri="{FF2B5EF4-FFF2-40B4-BE49-F238E27FC236}">
                    <a16:creationId xmlns:a16="http://schemas.microsoft.com/office/drawing/2014/main" id="{403AE892-EBD6-40F1-851B-FEADBD59429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4318653-1A38-442C-BA0F-F2C51149BCF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5D63D1-E9CE-42BF-BD4D-374FD0293155}"/>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4EE865-9F0D-4531-A737-E13A557C027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A1183CB-C5B0-498A-A49C-4180134C74B0}"/>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Graphic 11" descr="Test tubes">
              <a:extLst>
                <a:ext uri="{FF2B5EF4-FFF2-40B4-BE49-F238E27FC236}">
                  <a16:creationId xmlns:a16="http://schemas.microsoft.com/office/drawing/2014/main" id="{57BD2CFA-105C-4606-859E-A8413C62B3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50534" y="4155643"/>
              <a:ext cx="2798617" cy="2798617"/>
            </a:xfrm>
            <a:prstGeom prst="rect">
              <a:avLst/>
            </a:prstGeom>
          </p:spPr>
        </p:pic>
      </p:grpSp>
      <p:pic>
        <p:nvPicPr>
          <p:cNvPr id="14" name="Picture 13" descr="Biologist and statistician Ronald Fisher.jpg">
            <a:extLst>
              <a:ext uri="{FF2B5EF4-FFF2-40B4-BE49-F238E27FC236}">
                <a16:creationId xmlns:a16="http://schemas.microsoft.com/office/drawing/2014/main" id="{65CA1908-EB49-49C7-B198-BA4B6FBD97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2077" y="2385153"/>
            <a:ext cx="3451867" cy="410772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C60212A-FC3D-465F-8BB2-8D7179F8C6B1}"/>
              </a:ext>
            </a:extLst>
          </p:cNvPr>
          <p:cNvSpPr txBox="1"/>
          <p:nvPr/>
        </p:nvSpPr>
        <p:spPr>
          <a:xfrm>
            <a:off x="518105" y="2727220"/>
            <a:ext cx="4373989" cy="2585323"/>
          </a:xfrm>
          <a:prstGeom prst="rect">
            <a:avLst/>
          </a:prstGeom>
          <a:noFill/>
        </p:spPr>
        <p:txBody>
          <a:bodyPr wrap="square" rtlCol="0">
            <a:spAutoFit/>
          </a:bodyPr>
          <a:lstStyle/>
          <a:p>
            <a:pPr marL="230188" indent="-230188">
              <a:buFont typeface="Arial" panose="020B0604020202020204" pitchFamily="34" charset="0"/>
              <a:buChar char="•"/>
            </a:pPr>
            <a:r>
              <a:rPr lang="en-US" sz="2400" dirty="0">
                <a:solidFill>
                  <a:schemeClr val="accent5">
                    <a:lumMod val="50000"/>
                  </a:schemeClr>
                </a:solidFill>
                <a:latin typeface="Tahoma" panose="020B0604030504040204" pitchFamily="34" charset="0"/>
                <a:ea typeface="Tahoma" panose="020B0604030504040204" pitchFamily="34" charset="0"/>
                <a:cs typeface="Tahoma" panose="020B0604030504040204" pitchFamily="34" charset="0"/>
              </a:rPr>
              <a:t>His views may have been influenced by his employment as a consultant in the tobacco industry or the fact that he himself was a smoker.</a:t>
            </a:r>
          </a:p>
          <a:p>
            <a:endParaRPr lang="en-US" dirty="0"/>
          </a:p>
        </p:txBody>
      </p:sp>
    </p:spTree>
    <p:extLst>
      <p:ext uri="{BB962C8B-B14F-4D97-AF65-F5344CB8AC3E}">
        <p14:creationId xmlns:p14="http://schemas.microsoft.com/office/powerpoint/2010/main" val="632057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15" name="Graphic 14" descr="Clipboard">
            <a:extLst>
              <a:ext uri="{FF2B5EF4-FFF2-40B4-BE49-F238E27FC236}">
                <a16:creationId xmlns:a16="http://schemas.microsoft.com/office/drawing/2014/main" id="{2A123BD8-A09C-49C0-98E8-54B55610A9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31394">
            <a:off x="9729697" y="4332489"/>
            <a:ext cx="3194131" cy="3194131"/>
          </a:xfrm>
          <a:prstGeom prst="rect">
            <a:avLst/>
          </a:prstGeom>
        </p:spPr>
      </p:pic>
      <p:sp>
        <p:nvSpPr>
          <p:cNvPr id="2" name="Title 1">
            <a:extLst>
              <a:ext uri="{FF2B5EF4-FFF2-40B4-BE49-F238E27FC236}">
                <a16:creationId xmlns:a16="http://schemas.microsoft.com/office/drawing/2014/main" id="{F4B5F415-7490-4054-85B4-10F7AE6D3385}"/>
              </a:ext>
            </a:extLst>
          </p:cNvPr>
          <p:cNvSpPr>
            <a:spLocks noGrp="1"/>
          </p:cNvSpPr>
          <p:nvPr>
            <p:ph type="ctrTitle" idx="4294967295"/>
          </p:nvPr>
        </p:nvSpPr>
        <p:spPr>
          <a:xfrm>
            <a:off x="262731" y="360569"/>
            <a:ext cx="9144000" cy="985545"/>
          </a:xfrm>
        </p:spPr>
        <p:txBody>
          <a:bodyPr>
            <a:normAutofit fontScale="90000"/>
          </a:bodyPr>
          <a:lstStyle/>
          <a:p>
            <a:r>
              <a:rPr lang="en-US" sz="6000" dirty="0">
                <a:solidFill>
                  <a:schemeClr val="bg1"/>
                </a:solidFill>
                <a:latin typeface="Rockwell" panose="02060603020205020403" pitchFamily="18" charset="0"/>
              </a:rPr>
              <a:t>Sources</a:t>
            </a:r>
            <a:r>
              <a:rPr lang="en-US" sz="8000" dirty="0">
                <a:solidFill>
                  <a:schemeClr val="bg1"/>
                </a:solidFill>
                <a:latin typeface="Rockwell" panose="02060603020205020403" pitchFamily="18" charset="0"/>
              </a:rPr>
              <a:t>:</a:t>
            </a:r>
          </a:p>
        </p:txBody>
      </p:sp>
      <p:sp>
        <p:nvSpPr>
          <p:cNvPr id="3" name="Subtitle 2">
            <a:extLst>
              <a:ext uri="{FF2B5EF4-FFF2-40B4-BE49-F238E27FC236}">
                <a16:creationId xmlns:a16="http://schemas.microsoft.com/office/drawing/2014/main" id="{D05F6415-1E7C-453D-B6B7-DBF76BDA691B}"/>
              </a:ext>
            </a:extLst>
          </p:cNvPr>
          <p:cNvSpPr>
            <a:spLocks noGrp="1"/>
          </p:cNvSpPr>
          <p:nvPr>
            <p:ph type="subTitle" idx="4294967295"/>
          </p:nvPr>
        </p:nvSpPr>
        <p:spPr>
          <a:xfrm>
            <a:off x="262731" y="1641109"/>
            <a:ext cx="9144000" cy="4925946"/>
          </a:xfrm>
        </p:spPr>
        <p:txBody>
          <a:bodyPr>
            <a:normAutofit/>
          </a:bodyPr>
          <a:lstStyle/>
          <a:p>
            <a:pPr marL="0" indent="0">
              <a:buNone/>
            </a:pP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1. Fisher, R. (1958). CIGARETTES, CANCER, AND STATISTICS. The Centennial Review of Arts &amp; Science, 2, 151-166. Retrieved from </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http://www.jstor.org/stable/23737529</a:t>
            </a:r>
            <a:endParaRPr lang="en-US"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2. Yates, F. &amp; Mather, K. (1963). "Ronald Aylmer Fisher 1890–1962". Biographical Memoirs of Fellows of the Royal Society. 9: 91–129. doi:10.1098/rsbm.1963.0006.</a:t>
            </a:r>
          </a:p>
          <a:p>
            <a:pPr marL="0" indent="0">
              <a:buNone/>
            </a:pP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3. Munroe, R. Significant. Retrieved from </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https://xkcd.com/882</a:t>
            </a:r>
            <a:endParaRPr lang="en-US"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4. Lum, K. &amp; Isaac, W. (2016). To predict and serve?. Significance, 13(5), pp. 14-19.</a:t>
            </a:r>
          </a:p>
          <a:p>
            <a:pPr marL="0" indent="0">
              <a:buNone/>
            </a:pP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5. Baker, M. (2015). Over half of psychology studies fail reproducibility test. Nature. Retrieved from </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http://www.nature.com/news/over-half-of-psychology-studies-fail-reproducibility-test-1.18248</a:t>
            </a:r>
            <a:endParaRPr lang="en-US"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6. Ronald Fisher. (n.d.). In Wikipedia. Retrieved October 7, 2018, from </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hlinkClick r:id="rId8">
                  <a:extLst>
                    <a:ext uri="{A12FA001-AC4F-418D-AE19-62706E023703}">
                      <ahyp:hlinkClr xmlns:ahyp="http://schemas.microsoft.com/office/drawing/2018/hyperlinkcolor" val="tx"/>
                    </a:ext>
                  </a:extLst>
                </a:hlinkClick>
              </a:rPr>
              <a:t>https://en.wikipedia.org/wiki/Ronald_Fisher</a:t>
            </a:r>
            <a:endParaRPr lang="en-US"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7. Mickens, James. “Q: Why Do Keynote Speakers Keep Suggesting That Improving Security Is Possible?” YouTube, USENIX, 16 Aug. 2018, </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hlinkClick r:id="rId9">
                  <a:extLst>
                    <a:ext uri="{A12FA001-AC4F-418D-AE19-62706E023703}">
                      <ahyp:hlinkClr xmlns:ahyp="http://schemas.microsoft.com/office/drawing/2018/hyperlinkcolor" val="tx"/>
                    </a:ext>
                  </a:extLst>
                </a:hlinkClick>
              </a:rPr>
              <a:t>www.youtube.com/watch?v=ajGX7odA87k</a:t>
            </a:r>
            <a:endParaRPr lang="en-US"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8. Ronald L. Wasserstein &amp; Nicole A. Lazar (2016) The ASA's Statement on p-Values: Context, Process, and Purpose, The American Statistician, 70:2, 129-133, DOI: 10.1080/00031305.2016.1154108</a:t>
            </a:r>
          </a:p>
          <a:p>
            <a:pPr marL="0" indent="0">
              <a:buNone/>
            </a:pP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9. </a:t>
            </a:r>
            <a:r>
              <a:rPr lang="en-US" sz="1200" dirty="0" err="1">
                <a:solidFill>
                  <a:schemeClr val="bg1"/>
                </a:solidFill>
                <a:latin typeface="Tahoma" panose="020B0604030504040204" pitchFamily="34" charset="0"/>
                <a:ea typeface="Tahoma" panose="020B0604030504040204" pitchFamily="34" charset="0"/>
                <a:cs typeface="Tahoma" panose="020B0604030504040204" pitchFamily="34" charset="0"/>
              </a:rPr>
              <a:t>Woolsten</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 C. (2015). Psychology Journal Bans P Values. Nature. Retrieved from </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hlinkClick r:id="rId10">
                  <a:extLst>
                    <a:ext uri="{A12FA001-AC4F-418D-AE19-62706E023703}">
                      <ahyp:hlinkClr xmlns:ahyp="http://schemas.microsoft.com/office/drawing/2018/hyperlinkcolor" val="tx"/>
                    </a:ext>
                  </a:extLst>
                </a:hlinkClick>
              </a:rPr>
              <a:t>https://www.nature.com/news/psychology-journal-bans-p-values-1.17001#/b1</a:t>
            </a:r>
            <a:endParaRPr lang="en-US"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10. Godfrey, A. (2011, September). Teen Pregnancy Drops Off After Age 25, Other Funny Newspaper Clippings. Retrieved from </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hlinkClick r:id="rId11">
                  <a:extLst>
                    <a:ext uri="{A12FA001-AC4F-418D-AE19-62706E023703}">
                      <ahyp:hlinkClr xmlns:ahyp="http://schemas.microsoft.com/office/drawing/2018/hyperlinkcolor" val="tx"/>
                    </a:ext>
                  </a:extLst>
                </a:hlinkClick>
              </a:rPr>
              <a:t>https://nostalgia049.wordpress.com/2011/09/27/teen-pregnancy-drops-off-after-age-25-other-funny-newspaper-clippings/</a:t>
            </a:r>
            <a:endParaRPr lang="en-US"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11. Gray, M. W. (2016). Just Say No! [pptx]. Retrieved from </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hlinkClick r:id="rId12">
                  <a:extLst>
                    <a:ext uri="{A12FA001-AC4F-418D-AE19-62706E023703}">
                      <ahyp:hlinkClr xmlns:ahyp="http://schemas.microsoft.com/office/drawing/2018/hyperlinkcolor" val="tx"/>
                    </a:ext>
                  </a:extLst>
                </a:hlinkClick>
              </a:rPr>
              <a:t>https://ww2.amstat.org/meetings/csp/2016/onlineprogram/AbstractDetails.cfm?AbstractID=303159</a:t>
            </a:r>
            <a:endParaRPr lang="en-US"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cxnSp>
        <p:nvCxnSpPr>
          <p:cNvPr id="5" name="Straight Connector 4">
            <a:extLst>
              <a:ext uri="{FF2B5EF4-FFF2-40B4-BE49-F238E27FC236}">
                <a16:creationId xmlns:a16="http://schemas.microsoft.com/office/drawing/2014/main" id="{AA65E432-C1E6-4C36-BF8E-2DA25E65DC32}"/>
              </a:ext>
              <a:ext uri="{C183D7F6-B498-43B3-948B-1728B52AA6E4}">
                <adec:decorative xmlns:adec="http://schemas.microsoft.com/office/drawing/2017/decorative" val="1"/>
              </a:ext>
            </a:extLst>
          </p:cNvPr>
          <p:cNvCxnSpPr/>
          <p:nvPr/>
        </p:nvCxnSpPr>
        <p:spPr>
          <a:xfrm>
            <a:off x="262731" y="1392428"/>
            <a:ext cx="49149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Graphic 6" descr="Beaker">
            <a:extLst>
              <a:ext uri="{FF2B5EF4-FFF2-40B4-BE49-F238E27FC236}">
                <a16:creationId xmlns:a16="http://schemas.microsoft.com/office/drawing/2014/main" id="{88D22565-F42F-439B-A6A4-CF161165E6B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213697">
            <a:off x="8697581" y="2317519"/>
            <a:ext cx="3245427" cy="3245427"/>
          </a:xfrm>
          <a:prstGeom prst="rect">
            <a:avLst/>
          </a:prstGeom>
        </p:spPr>
      </p:pic>
      <p:pic>
        <p:nvPicPr>
          <p:cNvPr id="9" name="Graphic 8" descr="Flask">
            <a:extLst>
              <a:ext uri="{FF2B5EF4-FFF2-40B4-BE49-F238E27FC236}">
                <a16:creationId xmlns:a16="http://schemas.microsoft.com/office/drawing/2014/main" id="{B46E3E84-D1E6-4422-AA93-3EE98A821B9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20451125">
            <a:off x="8514237" y="-118161"/>
            <a:ext cx="3005286" cy="3005286"/>
          </a:xfrm>
          <a:prstGeom prst="rect">
            <a:avLst/>
          </a:prstGeom>
        </p:spPr>
      </p:pic>
      <p:pic>
        <p:nvPicPr>
          <p:cNvPr id="13" name="Graphic 12" descr="Test tubes">
            <a:extLst>
              <a:ext uri="{FF2B5EF4-FFF2-40B4-BE49-F238E27FC236}">
                <a16:creationId xmlns:a16="http://schemas.microsoft.com/office/drawing/2014/main" id="{6A56DF0C-1331-406E-AEE6-06E0E59FB9A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21078969">
            <a:off x="7695686" y="5361198"/>
            <a:ext cx="2453456" cy="2453456"/>
          </a:xfrm>
          <a:prstGeom prst="rect">
            <a:avLst/>
          </a:prstGeom>
        </p:spPr>
      </p:pic>
      <p:pic>
        <p:nvPicPr>
          <p:cNvPr id="19" name="Graphic 18" descr="Ruler">
            <a:extLst>
              <a:ext uri="{FF2B5EF4-FFF2-40B4-BE49-F238E27FC236}">
                <a16:creationId xmlns:a16="http://schemas.microsoft.com/office/drawing/2014/main" id="{39130E3C-1E93-4315-AE76-13C55147DCF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rot="18889495">
            <a:off x="10171718" y="145767"/>
            <a:ext cx="1574403" cy="1574403"/>
          </a:xfrm>
          <a:prstGeom prst="rect">
            <a:avLst/>
          </a:prstGeom>
        </p:spPr>
      </p:pic>
      <p:pic>
        <p:nvPicPr>
          <p:cNvPr id="21" name="Graphic 20" descr="Pencil">
            <a:extLst>
              <a:ext uri="{FF2B5EF4-FFF2-40B4-BE49-F238E27FC236}">
                <a16:creationId xmlns:a16="http://schemas.microsoft.com/office/drawing/2014/main" id="{FFEC1660-205F-490E-800A-0D57D250BAE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rot="20520790">
            <a:off x="10917677" y="783939"/>
            <a:ext cx="1488402" cy="1488402"/>
          </a:xfrm>
          <a:prstGeom prst="rect">
            <a:avLst/>
          </a:prstGeom>
        </p:spPr>
      </p:pic>
    </p:spTree>
    <p:extLst>
      <p:ext uri="{BB962C8B-B14F-4D97-AF65-F5344CB8AC3E}">
        <p14:creationId xmlns:p14="http://schemas.microsoft.com/office/powerpoint/2010/main" val="1017141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1987061" y="109387"/>
            <a:ext cx="8229600" cy="664800"/>
          </a:xfrm>
          <a:prstGeom prst="rect">
            <a:avLst/>
          </a:prstGeom>
          <a:noFill/>
          <a:ln>
            <a:noFill/>
          </a:ln>
        </p:spPr>
        <p:txBody>
          <a:bodyPr spcFirstLastPara="1" vert="horz" wrap="square" lIns="91433" tIns="45700" rIns="91433" bIns="45700" rtlCol="0" anchor="ctr" anchorCtr="0">
            <a:noAutofit/>
          </a:bodyPr>
          <a:lstStyle/>
          <a:p>
            <a:pPr algn="ctr">
              <a:spcBef>
                <a:spcPts val="0"/>
              </a:spcBef>
              <a:buClr>
                <a:schemeClr val="dk1"/>
              </a:buClr>
              <a:buSzPts val="3000"/>
            </a:pPr>
            <a:r>
              <a:rPr lang="en" sz="4000">
                <a:solidFill>
                  <a:schemeClr val="dk1"/>
                </a:solidFill>
                <a:latin typeface="Calibri"/>
                <a:ea typeface="Calibri"/>
                <a:cs typeface="Calibri"/>
                <a:sym typeface="Calibri"/>
              </a:rPr>
              <a:t>Thanks to our Sponsors!	</a:t>
            </a:r>
            <a:endParaRPr sz="1467"/>
          </a:p>
        </p:txBody>
      </p:sp>
      <p:sp>
        <p:nvSpPr>
          <p:cNvPr id="130" name="Google Shape;130;p25"/>
          <p:cNvSpPr txBox="1"/>
          <p:nvPr/>
        </p:nvSpPr>
        <p:spPr>
          <a:xfrm>
            <a:off x="25831" y="575596"/>
            <a:ext cx="4300000" cy="584800"/>
          </a:xfrm>
          <a:prstGeom prst="rect">
            <a:avLst/>
          </a:prstGeom>
          <a:noFill/>
          <a:ln>
            <a:noFill/>
          </a:ln>
        </p:spPr>
        <p:txBody>
          <a:bodyPr spcFirstLastPara="1" wrap="square" lIns="91433" tIns="45700" rIns="91433" bIns="45700" anchor="t" anchorCtr="0">
            <a:noAutofit/>
          </a:bodyPr>
          <a:lstStyle/>
          <a:p>
            <a:r>
              <a:rPr lang="en" sz="3200" b="1">
                <a:solidFill>
                  <a:schemeClr val="dk1"/>
                </a:solidFill>
                <a:latin typeface="Calibri"/>
                <a:ea typeface="Calibri"/>
                <a:cs typeface="Calibri"/>
                <a:sym typeface="Calibri"/>
              </a:rPr>
              <a:t>Partners</a:t>
            </a:r>
            <a:endParaRPr sz="3200" b="1">
              <a:solidFill>
                <a:schemeClr val="dk1"/>
              </a:solidFill>
              <a:latin typeface="Calibri"/>
              <a:ea typeface="Calibri"/>
              <a:cs typeface="Calibri"/>
              <a:sym typeface="Calibri"/>
            </a:endParaRPr>
          </a:p>
        </p:txBody>
      </p:sp>
      <p:cxnSp>
        <p:nvCxnSpPr>
          <p:cNvPr id="131" name="Google Shape;131;p25"/>
          <p:cNvCxnSpPr/>
          <p:nvPr/>
        </p:nvCxnSpPr>
        <p:spPr>
          <a:xfrm rot="10800000" flipH="1">
            <a:off x="115333" y="1135979"/>
            <a:ext cx="11038800" cy="24400"/>
          </a:xfrm>
          <a:prstGeom prst="straightConnector1">
            <a:avLst/>
          </a:prstGeom>
          <a:noFill/>
          <a:ln w="9525" cap="flat" cmpd="sng">
            <a:solidFill>
              <a:schemeClr val="dk1"/>
            </a:solidFill>
            <a:prstDash val="solid"/>
            <a:miter lim="800000"/>
            <a:headEnd type="none" w="sm" len="sm"/>
            <a:tailEnd type="none" w="sm" len="sm"/>
          </a:ln>
        </p:spPr>
      </p:cxnSp>
      <p:cxnSp>
        <p:nvCxnSpPr>
          <p:cNvPr id="132" name="Google Shape;132;p25"/>
          <p:cNvCxnSpPr/>
          <p:nvPr/>
        </p:nvCxnSpPr>
        <p:spPr>
          <a:xfrm rot="10800000" flipH="1">
            <a:off x="115381" y="2356244"/>
            <a:ext cx="11038800" cy="24400"/>
          </a:xfrm>
          <a:prstGeom prst="straightConnector1">
            <a:avLst/>
          </a:prstGeom>
          <a:noFill/>
          <a:ln w="9525" cap="flat" cmpd="sng">
            <a:solidFill>
              <a:schemeClr val="dk1"/>
            </a:solidFill>
            <a:prstDash val="solid"/>
            <a:miter lim="800000"/>
            <a:headEnd type="none" w="sm" len="sm"/>
            <a:tailEnd type="none" w="sm" len="sm"/>
          </a:ln>
        </p:spPr>
      </p:cxnSp>
      <p:sp>
        <p:nvSpPr>
          <p:cNvPr id="133" name="Google Shape;133;p25"/>
          <p:cNvSpPr txBox="1"/>
          <p:nvPr/>
        </p:nvSpPr>
        <p:spPr>
          <a:xfrm>
            <a:off x="25831" y="2443745"/>
            <a:ext cx="4300000" cy="584800"/>
          </a:xfrm>
          <a:prstGeom prst="rect">
            <a:avLst/>
          </a:prstGeom>
          <a:noFill/>
          <a:ln>
            <a:noFill/>
          </a:ln>
        </p:spPr>
        <p:txBody>
          <a:bodyPr spcFirstLastPara="1" wrap="square" lIns="91433" tIns="45700" rIns="91433" bIns="45700" anchor="t" anchorCtr="0">
            <a:noAutofit/>
          </a:bodyPr>
          <a:lstStyle/>
          <a:p>
            <a:r>
              <a:rPr lang="en" sz="3200" b="1">
                <a:solidFill>
                  <a:schemeClr val="dk1"/>
                </a:solidFill>
                <a:latin typeface="Calibri"/>
                <a:ea typeface="Calibri"/>
                <a:cs typeface="Calibri"/>
                <a:sym typeface="Calibri"/>
              </a:rPr>
              <a:t>Premier</a:t>
            </a:r>
            <a:endParaRPr sz="3200" b="1">
              <a:solidFill>
                <a:schemeClr val="dk1"/>
              </a:solidFill>
              <a:latin typeface="Calibri"/>
              <a:ea typeface="Calibri"/>
              <a:cs typeface="Calibri"/>
              <a:sym typeface="Calibri"/>
            </a:endParaRPr>
          </a:p>
        </p:txBody>
      </p:sp>
      <p:cxnSp>
        <p:nvCxnSpPr>
          <p:cNvPr id="134" name="Google Shape;134;p25"/>
          <p:cNvCxnSpPr/>
          <p:nvPr/>
        </p:nvCxnSpPr>
        <p:spPr>
          <a:xfrm rot="10800000" flipH="1">
            <a:off x="25835" y="5898108"/>
            <a:ext cx="11038800" cy="24400"/>
          </a:xfrm>
          <a:prstGeom prst="straightConnector1">
            <a:avLst/>
          </a:prstGeom>
          <a:noFill/>
          <a:ln w="9525" cap="flat" cmpd="sng">
            <a:solidFill>
              <a:schemeClr val="dk1"/>
            </a:solidFill>
            <a:prstDash val="solid"/>
            <a:miter lim="800000"/>
            <a:headEnd type="none" w="sm" len="sm"/>
            <a:tailEnd type="none" w="sm" len="sm"/>
          </a:ln>
        </p:spPr>
      </p:cxnSp>
      <p:sp>
        <p:nvSpPr>
          <p:cNvPr id="135" name="Google Shape;135;p25"/>
          <p:cNvSpPr txBox="1"/>
          <p:nvPr/>
        </p:nvSpPr>
        <p:spPr>
          <a:xfrm>
            <a:off x="-12" y="6151067"/>
            <a:ext cx="1294400" cy="584800"/>
          </a:xfrm>
          <a:prstGeom prst="rect">
            <a:avLst/>
          </a:prstGeom>
          <a:noFill/>
          <a:ln>
            <a:noFill/>
          </a:ln>
        </p:spPr>
        <p:txBody>
          <a:bodyPr spcFirstLastPara="1" wrap="square" lIns="91433" tIns="45700" rIns="91433" bIns="45700" anchor="t" anchorCtr="0">
            <a:noAutofit/>
          </a:bodyPr>
          <a:lstStyle/>
          <a:p>
            <a:r>
              <a:rPr lang="en" sz="3200" b="1">
                <a:solidFill>
                  <a:schemeClr val="dk1"/>
                </a:solidFill>
                <a:latin typeface="Calibri"/>
                <a:ea typeface="Calibri"/>
                <a:cs typeface="Calibri"/>
                <a:sym typeface="Calibri"/>
              </a:rPr>
              <a:t>Logo:</a:t>
            </a:r>
            <a:endParaRPr sz="3200" b="1">
              <a:solidFill>
                <a:schemeClr val="dk1"/>
              </a:solidFill>
              <a:latin typeface="Calibri"/>
              <a:ea typeface="Calibri"/>
              <a:cs typeface="Calibri"/>
              <a:sym typeface="Calibri"/>
            </a:endParaRPr>
          </a:p>
          <a:p>
            <a:endParaRPr sz="3200" b="1">
              <a:solidFill>
                <a:schemeClr val="dk1"/>
              </a:solidFill>
              <a:latin typeface="Calibri"/>
              <a:ea typeface="Calibri"/>
              <a:cs typeface="Calibri"/>
              <a:sym typeface="Calibri"/>
            </a:endParaRPr>
          </a:p>
        </p:txBody>
      </p:sp>
      <p:pic>
        <p:nvPicPr>
          <p:cNvPr id="136" name="Google Shape;136;p25" descr="WeBuild_Lockup_Blue_Transparent[1].png"/>
          <p:cNvPicPr preferRelativeResize="0"/>
          <p:nvPr/>
        </p:nvPicPr>
        <p:blipFill>
          <a:blip r:embed="rId3">
            <a:alphaModFix/>
          </a:blip>
          <a:stretch>
            <a:fillRect/>
          </a:stretch>
        </p:blipFill>
        <p:spPr>
          <a:xfrm>
            <a:off x="1388234" y="1209254"/>
            <a:ext cx="3561100" cy="1098100"/>
          </a:xfrm>
          <a:prstGeom prst="rect">
            <a:avLst/>
          </a:prstGeom>
          <a:noFill/>
          <a:ln>
            <a:noFill/>
          </a:ln>
        </p:spPr>
      </p:pic>
      <p:pic>
        <p:nvPicPr>
          <p:cNvPr id="137" name="Google Shape;137;p25" descr="image95c27d.JPG"/>
          <p:cNvPicPr preferRelativeResize="0"/>
          <p:nvPr/>
        </p:nvPicPr>
        <p:blipFill>
          <a:blip r:embed="rId4">
            <a:alphaModFix/>
          </a:blip>
          <a:stretch>
            <a:fillRect/>
          </a:stretch>
        </p:blipFill>
        <p:spPr>
          <a:xfrm>
            <a:off x="6236755" y="1225401"/>
            <a:ext cx="3870244" cy="1065800"/>
          </a:xfrm>
          <a:prstGeom prst="rect">
            <a:avLst/>
          </a:prstGeom>
          <a:noFill/>
          <a:ln>
            <a:noFill/>
          </a:ln>
        </p:spPr>
      </p:pic>
      <p:pic>
        <p:nvPicPr>
          <p:cNvPr id="138" name="Google Shape;138;p25" descr="qubole_logo.png"/>
          <p:cNvPicPr preferRelativeResize="0"/>
          <p:nvPr/>
        </p:nvPicPr>
        <p:blipFill>
          <a:blip r:embed="rId5">
            <a:alphaModFix/>
          </a:blip>
          <a:stretch>
            <a:fillRect/>
          </a:stretch>
        </p:blipFill>
        <p:spPr>
          <a:xfrm>
            <a:off x="123566" y="2957957"/>
            <a:ext cx="2569465" cy="1168300"/>
          </a:xfrm>
          <a:prstGeom prst="rect">
            <a:avLst/>
          </a:prstGeom>
          <a:noFill/>
          <a:ln>
            <a:noFill/>
          </a:ln>
        </p:spPr>
      </p:pic>
      <p:pic>
        <p:nvPicPr>
          <p:cNvPr id="139" name="Google Shape;139;p25" descr="PS_logo_F-11.jpg"/>
          <p:cNvPicPr preferRelativeResize="0"/>
          <p:nvPr/>
        </p:nvPicPr>
        <p:blipFill>
          <a:blip r:embed="rId6">
            <a:alphaModFix/>
          </a:blip>
          <a:stretch>
            <a:fillRect/>
          </a:stretch>
        </p:blipFill>
        <p:spPr>
          <a:xfrm>
            <a:off x="2898913" y="2663061"/>
            <a:ext cx="2298700" cy="1384300"/>
          </a:xfrm>
          <a:prstGeom prst="rect">
            <a:avLst/>
          </a:prstGeom>
          <a:noFill/>
          <a:ln>
            <a:noFill/>
          </a:ln>
        </p:spPr>
      </p:pic>
      <p:pic>
        <p:nvPicPr>
          <p:cNvPr id="140" name="Google Shape;140;p25" descr="mindfirelogo.png"/>
          <p:cNvPicPr preferRelativeResize="0"/>
          <p:nvPr/>
        </p:nvPicPr>
        <p:blipFill>
          <a:blip r:embed="rId7">
            <a:alphaModFix/>
          </a:blip>
          <a:stretch>
            <a:fillRect/>
          </a:stretch>
        </p:blipFill>
        <p:spPr>
          <a:xfrm>
            <a:off x="9068069" y="2517468"/>
            <a:ext cx="1773265" cy="1773265"/>
          </a:xfrm>
          <a:prstGeom prst="rect">
            <a:avLst/>
          </a:prstGeom>
          <a:noFill/>
          <a:ln>
            <a:noFill/>
          </a:ln>
        </p:spPr>
      </p:pic>
      <p:pic>
        <p:nvPicPr>
          <p:cNvPr id="141" name="Google Shape;141;p25" descr="google2.0.0.jpg"/>
          <p:cNvPicPr preferRelativeResize="0"/>
          <p:nvPr/>
        </p:nvPicPr>
        <p:blipFill>
          <a:blip r:embed="rId8">
            <a:alphaModFix/>
          </a:blip>
          <a:stretch>
            <a:fillRect/>
          </a:stretch>
        </p:blipFill>
        <p:spPr>
          <a:xfrm>
            <a:off x="5537734" y="4721935"/>
            <a:ext cx="2698500" cy="1132501"/>
          </a:xfrm>
          <a:prstGeom prst="rect">
            <a:avLst/>
          </a:prstGeom>
          <a:noFill/>
          <a:ln>
            <a:noFill/>
          </a:ln>
        </p:spPr>
      </p:pic>
      <p:pic>
        <p:nvPicPr>
          <p:cNvPr id="142" name="Google Shape;142;p25"/>
          <p:cNvPicPr preferRelativeResize="0"/>
          <p:nvPr/>
        </p:nvPicPr>
        <p:blipFill>
          <a:blip r:embed="rId9">
            <a:alphaModFix/>
          </a:blip>
          <a:stretch>
            <a:fillRect/>
          </a:stretch>
        </p:blipFill>
        <p:spPr>
          <a:xfrm>
            <a:off x="82201" y="5182467"/>
            <a:ext cx="5263633" cy="487067"/>
          </a:xfrm>
          <a:prstGeom prst="rect">
            <a:avLst/>
          </a:prstGeom>
          <a:noFill/>
          <a:ln>
            <a:noFill/>
          </a:ln>
        </p:spPr>
      </p:pic>
      <p:pic>
        <p:nvPicPr>
          <p:cNvPr id="143" name="Google Shape;143;p25"/>
          <p:cNvPicPr preferRelativeResize="0"/>
          <p:nvPr/>
        </p:nvPicPr>
        <p:blipFill>
          <a:blip r:embed="rId10">
            <a:alphaModFix/>
          </a:blip>
          <a:stretch>
            <a:fillRect/>
          </a:stretch>
        </p:blipFill>
        <p:spPr>
          <a:xfrm>
            <a:off x="210085" y="4126267"/>
            <a:ext cx="3531793" cy="859067"/>
          </a:xfrm>
          <a:prstGeom prst="rect">
            <a:avLst/>
          </a:prstGeom>
          <a:noFill/>
          <a:ln>
            <a:noFill/>
          </a:ln>
        </p:spPr>
      </p:pic>
      <p:pic>
        <p:nvPicPr>
          <p:cNvPr id="144" name="Google Shape;144;p25"/>
          <p:cNvPicPr preferRelativeResize="0"/>
          <p:nvPr/>
        </p:nvPicPr>
        <p:blipFill>
          <a:blip r:embed="rId11">
            <a:alphaModFix/>
          </a:blip>
          <a:stretch>
            <a:fillRect/>
          </a:stretch>
        </p:blipFill>
        <p:spPr>
          <a:xfrm>
            <a:off x="9691101" y="4356534"/>
            <a:ext cx="1337247" cy="1407201"/>
          </a:xfrm>
          <a:prstGeom prst="rect">
            <a:avLst/>
          </a:prstGeom>
          <a:noFill/>
          <a:ln>
            <a:noFill/>
          </a:ln>
        </p:spPr>
      </p:pic>
      <p:pic>
        <p:nvPicPr>
          <p:cNvPr id="145" name="Google Shape;145;p25"/>
          <p:cNvPicPr preferRelativeResize="0"/>
          <p:nvPr/>
        </p:nvPicPr>
        <p:blipFill>
          <a:blip r:embed="rId12">
            <a:alphaModFix/>
          </a:blip>
          <a:stretch>
            <a:fillRect/>
          </a:stretch>
        </p:blipFill>
        <p:spPr>
          <a:xfrm>
            <a:off x="1294401" y="5934001"/>
            <a:ext cx="2197233" cy="771233"/>
          </a:xfrm>
          <a:prstGeom prst="rect">
            <a:avLst/>
          </a:prstGeom>
          <a:noFill/>
          <a:ln>
            <a:noFill/>
          </a:ln>
        </p:spPr>
      </p:pic>
      <p:pic>
        <p:nvPicPr>
          <p:cNvPr id="146" name="Google Shape;146;p25"/>
          <p:cNvPicPr preferRelativeResize="0"/>
          <p:nvPr/>
        </p:nvPicPr>
        <p:blipFill>
          <a:blip r:embed="rId13">
            <a:alphaModFix/>
          </a:blip>
          <a:stretch>
            <a:fillRect/>
          </a:stretch>
        </p:blipFill>
        <p:spPr>
          <a:xfrm>
            <a:off x="5537738" y="2795013"/>
            <a:ext cx="3081933" cy="991900"/>
          </a:xfrm>
          <a:prstGeom prst="rect">
            <a:avLst/>
          </a:prstGeom>
          <a:noFill/>
          <a:ln>
            <a:noFill/>
          </a:ln>
        </p:spPr>
      </p:pic>
      <p:pic>
        <p:nvPicPr>
          <p:cNvPr id="147" name="Google Shape;147;p25"/>
          <p:cNvPicPr preferRelativeResize="0"/>
          <p:nvPr/>
        </p:nvPicPr>
        <p:blipFill>
          <a:blip r:embed="rId14">
            <a:alphaModFix/>
          </a:blip>
          <a:stretch>
            <a:fillRect/>
          </a:stretch>
        </p:blipFill>
        <p:spPr>
          <a:xfrm>
            <a:off x="4607933" y="4148134"/>
            <a:ext cx="4748867" cy="77123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pic>
        <p:nvPicPr>
          <p:cNvPr id="15" name="Graphic 14" descr="Clipboard">
            <a:extLst>
              <a:ext uri="{FF2B5EF4-FFF2-40B4-BE49-F238E27FC236}">
                <a16:creationId xmlns:a16="http://schemas.microsoft.com/office/drawing/2014/main" id="{2A123BD8-A09C-49C0-98E8-54B55610A9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31394">
            <a:off x="3790715" y="4482751"/>
            <a:ext cx="3194131" cy="3194131"/>
          </a:xfrm>
          <a:prstGeom prst="rect">
            <a:avLst/>
          </a:prstGeom>
        </p:spPr>
      </p:pic>
      <p:pic>
        <p:nvPicPr>
          <p:cNvPr id="11" name="Graphic 10" descr="Microscope">
            <a:extLst>
              <a:ext uri="{FF2B5EF4-FFF2-40B4-BE49-F238E27FC236}">
                <a16:creationId xmlns:a16="http://schemas.microsoft.com/office/drawing/2014/main" id="{3CB00449-E308-4DF3-9CFD-9A7D30B672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338607" flipH="1">
            <a:off x="-587261" y="1663257"/>
            <a:ext cx="2684499" cy="2684499"/>
          </a:xfrm>
          <a:prstGeom prst="rect">
            <a:avLst/>
          </a:prstGeom>
        </p:spPr>
      </p:pic>
      <p:sp>
        <p:nvSpPr>
          <p:cNvPr id="2" name="Title 1">
            <a:extLst>
              <a:ext uri="{FF2B5EF4-FFF2-40B4-BE49-F238E27FC236}">
                <a16:creationId xmlns:a16="http://schemas.microsoft.com/office/drawing/2014/main" id="{F4B5F415-7490-4054-85B4-10F7AE6D3385}"/>
              </a:ext>
            </a:extLst>
          </p:cNvPr>
          <p:cNvSpPr>
            <a:spLocks noGrp="1"/>
          </p:cNvSpPr>
          <p:nvPr>
            <p:ph type="ctrTitle"/>
          </p:nvPr>
        </p:nvSpPr>
        <p:spPr>
          <a:xfrm>
            <a:off x="1524000" y="852207"/>
            <a:ext cx="9144000" cy="2387600"/>
          </a:xfrm>
        </p:spPr>
        <p:txBody>
          <a:bodyPr>
            <a:normAutofit/>
          </a:bodyPr>
          <a:lstStyle/>
          <a:p>
            <a:r>
              <a:rPr lang="en-US" sz="8000" dirty="0">
                <a:solidFill>
                  <a:schemeClr val="bg1"/>
                </a:solidFill>
                <a:latin typeface="Rockwell" panose="02060603020205020403" pitchFamily="18" charset="0"/>
              </a:rPr>
              <a:t>Remember…</a:t>
            </a:r>
            <a:br>
              <a:rPr lang="en-US" sz="8000" dirty="0">
                <a:solidFill>
                  <a:schemeClr val="bg1"/>
                </a:solidFill>
                <a:latin typeface="Rockwell" panose="02060603020205020403" pitchFamily="18" charset="0"/>
              </a:rPr>
            </a:br>
            <a:r>
              <a:rPr lang="en-US" sz="8000" dirty="0">
                <a:solidFill>
                  <a:schemeClr val="bg1"/>
                </a:solidFill>
                <a:latin typeface="Rockwell" panose="02060603020205020403" pitchFamily="18" charset="0"/>
              </a:rPr>
              <a:t>Safety First!</a:t>
            </a:r>
          </a:p>
        </p:txBody>
      </p:sp>
      <p:sp>
        <p:nvSpPr>
          <p:cNvPr id="3" name="Subtitle 2">
            <a:extLst>
              <a:ext uri="{FF2B5EF4-FFF2-40B4-BE49-F238E27FC236}">
                <a16:creationId xmlns:a16="http://schemas.microsoft.com/office/drawing/2014/main" id="{D05F6415-1E7C-453D-B6B7-DBF76BDA691B}"/>
              </a:ext>
            </a:extLst>
          </p:cNvPr>
          <p:cNvSpPr>
            <a:spLocks noGrp="1"/>
          </p:cNvSpPr>
          <p:nvPr>
            <p:ph type="subTitle" idx="1"/>
          </p:nvPr>
        </p:nvSpPr>
        <p:spPr>
          <a:xfrm>
            <a:off x="1524000" y="3331882"/>
            <a:ext cx="9144000" cy="1655762"/>
          </a:xfrm>
        </p:spPr>
        <p:txBody>
          <a:bodyPr>
            <a:normAutofit/>
          </a:bodyPr>
          <a:lstStyle/>
          <a:p>
            <a:r>
              <a:rPr lang="en-US" sz="4000" dirty="0">
                <a:solidFill>
                  <a:schemeClr val="accent4"/>
                </a:solidFill>
                <a:latin typeface="Tahoma" panose="020B0604030504040204" pitchFamily="34" charset="0"/>
                <a:ea typeface="Tahoma" panose="020B0604030504040204" pitchFamily="34" charset="0"/>
                <a:cs typeface="Tahoma" panose="020B0604030504040204" pitchFamily="34" charset="0"/>
              </a:rPr>
              <a:t>Questions? …Comments? </a:t>
            </a:r>
          </a:p>
          <a:p>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2018 Big Mountain Data &amp; Dev</a:t>
            </a:r>
          </a:p>
          <a:p>
            <a:r>
              <a:rPr lang="en-US" sz="2000" dirty="0">
                <a:solidFill>
                  <a:schemeClr val="bg1"/>
                </a:solidFill>
                <a:latin typeface="Tahoma" panose="020B0604030504040204" pitchFamily="34" charset="0"/>
                <a:ea typeface="Tahoma" panose="020B0604030504040204" pitchFamily="34" charset="0"/>
                <a:cs typeface="Tahoma" panose="020B0604030504040204" pitchFamily="34" charset="0"/>
              </a:rPr>
              <a:t>nielsenmark.us | github.com/nielsenmarkus11/ds-ethics</a:t>
            </a:r>
          </a:p>
          <a:p>
            <a:endParaRPr lang="en-US" sz="2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cxnSp>
        <p:nvCxnSpPr>
          <p:cNvPr id="5" name="Straight Connector 4">
            <a:extLst>
              <a:ext uri="{FF2B5EF4-FFF2-40B4-BE49-F238E27FC236}">
                <a16:creationId xmlns:a16="http://schemas.microsoft.com/office/drawing/2014/main" id="{AA65E432-C1E6-4C36-BF8E-2DA25E65DC32}"/>
              </a:ext>
              <a:ext uri="{C183D7F6-B498-43B3-948B-1728B52AA6E4}">
                <adec:decorative xmlns:adec="http://schemas.microsoft.com/office/drawing/2017/decorative" val="1"/>
              </a:ext>
            </a:extLst>
          </p:cNvPr>
          <p:cNvCxnSpPr/>
          <p:nvPr/>
        </p:nvCxnSpPr>
        <p:spPr>
          <a:xfrm>
            <a:off x="3579677" y="3278339"/>
            <a:ext cx="49149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Graphic 6" descr="Beaker">
            <a:extLst>
              <a:ext uri="{FF2B5EF4-FFF2-40B4-BE49-F238E27FC236}">
                <a16:creationId xmlns:a16="http://schemas.microsoft.com/office/drawing/2014/main" id="{88D22565-F42F-439B-A6A4-CF161165E6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213697">
            <a:off x="-491837" y="3688628"/>
            <a:ext cx="3245427" cy="3245427"/>
          </a:xfrm>
          <a:prstGeom prst="rect">
            <a:avLst/>
          </a:prstGeom>
        </p:spPr>
      </p:pic>
      <p:pic>
        <p:nvPicPr>
          <p:cNvPr id="9" name="Graphic 8" descr="Flask">
            <a:extLst>
              <a:ext uri="{FF2B5EF4-FFF2-40B4-BE49-F238E27FC236}">
                <a16:creationId xmlns:a16="http://schemas.microsoft.com/office/drawing/2014/main" id="{B46E3E84-D1E6-4422-AA93-3EE98A821B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0451125">
            <a:off x="8514237" y="-118161"/>
            <a:ext cx="3005286" cy="3005286"/>
          </a:xfrm>
          <a:prstGeom prst="rect">
            <a:avLst/>
          </a:prstGeom>
        </p:spPr>
      </p:pic>
      <p:pic>
        <p:nvPicPr>
          <p:cNvPr id="13" name="Graphic 12" descr="Test tubes">
            <a:extLst>
              <a:ext uri="{FF2B5EF4-FFF2-40B4-BE49-F238E27FC236}">
                <a16:creationId xmlns:a16="http://schemas.microsoft.com/office/drawing/2014/main" id="{6A56DF0C-1331-406E-AEE6-06E0E59FB9A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1078969">
            <a:off x="1920309" y="4797205"/>
            <a:ext cx="2453456" cy="2453456"/>
          </a:xfrm>
          <a:prstGeom prst="rect">
            <a:avLst/>
          </a:prstGeom>
        </p:spPr>
      </p:pic>
      <p:pic>
        <p:nvPicPr>
          <p:cNvPr id="19" name="Graphic 18" descr="Ruler">
            <a:extLst>
              <a:ext uri="{FF2B5EF4-FFF2-40B4-BE49-F238E27FC236}">
                <a16:creationId xmlns:a16="http://schemas.microsoft.com/office/drawing/2014/main" id="{39130E3C-1E93-4315-AE76-13C55147DCF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8889495">
            <a:off x="10171718" y="145767"/>
            <a:ext cx="1574403" cy="1574403"/>
          </a:xfrm>
          <a:prstGeom prst="rect">
            <a:avLst/>
          </a:prstGeom>
        </p:spPr>
      </p:pic>
      <p:pic>
        <p:nvPicPr>
          <p:cNvPr id="21" name="Graphic 20" descr="Pencil">
            <a:extLst>
              <a:ext uri="{FF2B5EF4-FFF2-40B4-BE49-F238E27FC236}">
                <a16:creationId xmlns:a16="http://schemas.microsoft.com/office/drawing/2014/main" id="{FFEC1660-205F-490E-800A-0D57D250BAE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20520790">
            <a:off x="10917677" y="783939"/>
            <a:ext cx="1488402" cy="1488402"/>
          </a:xfrm>
          <a:prstGeom prst="rect">
            <a:avLst/>
          </a:prstGeom>
        </p:spPr>
      </p:pic>
    </p:spTree>
    <p:extLst>
      <p:ext uri="{BB962C8B-B14F-4D97-AF65-F5344CB8AC3E}">
        <p14:creationId xmlns:p14="http://schemas.microsoft.com/office/powerpoint/2010/main" val="3889313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B226A9-D9EE-4576-B6BE-BA2E94C1613A}"/>
              </a:ext>
              <a:ext uri="{C183D7F6-B498-43B3-948B-1728B52AA6E4}">
                <adec:decorative xmlns:adec="http://schemas.microsoft.com/office/drawing/2017/decorative" val="1"/>
              </a:ext>
            </a:extLst>
          </p:cNvPr>
          <p:cNvGrpSpPr/>
          <p:nvPr/>
        </p:nvGrpSpPr>
        <p:grpSpPr>
          <a:xfrm>
            <a:off x="8936181" y="0"/>
            <a:ext cx="3890553" cy="6904758"/>
            <a:chOff x="8936181" y="0"/>
            <a:chExt cx="3890553" cy="6904758"/>
          </a:xfrm>
        </p:grpSpPr>
        <p:grpSp>
          <p:nvGrpSpPr>
            <p:cNvPr id="10" name="Group 9">
              <a:extLst>
                <a:ext uri="{FF2B5EF4-FFF2-40B4-BE49-F238E27FC236}">
                  <a16:creationId xmlns:a16="http://schemas.microsoft.com/office/drawing/2014/main" id="{D4EF09CF-3362-453A-9463-F6669A9D3E01}"/>
                </a:ext>
              </a:extLst>
            </p:cNvPr>
            <p:cNvGrpSpPr/>
            <p:nvPr/>
          </p:nvGrpSpPr>
          <p:grpSpPr>
            <a:xfrm>
              <a:off x="9055676" y="0"/>
              <a:ext cx="3136324" cy="6858000"/>
              <a:chOff x="9055676" y="0"/>
              <a:chExt cx="3136324" cy="6858000"/>
            </a:xfrm>
          </p:grpSpPr>
          <p:sp>
            <p:nvSpPr>
              <p:cNvPr id="4" name="Rectangle 3">
                <a:extLst>
                  <a:ext uri="{FF2B5EF4-FFF2-40B4-BE49-F238E27FC236}">
                    <a16:creationId xmlns:a16="http://schemas.microsoft.com/office/drawing/2014/main" id="{403AE892-EBD6-40F1-851B-FEADBD59429F}"/>
                  </a:ext>
                </a:extLst>
              </p:cNvPr>
              <p:cNvSpPr/>
              <p:nvPr/>
            </p:nvSpPr>
            <p:spPr>
              <a:xfrm>
                <a:off x="9221932" y="0"/>
                <a:ext cx="2970068" cy="685800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4318653-1A38-442C-BA0F-F2C51149BCFF}"/>
                  </a:ext>
                </a:extLst>
              </p:cNvPr>
              <p:cNvSpPr/>
              <p:nvPr/>
            </p:nvSpPr>
            <p:spPr>
              <a:xfrm>
                <a:off x="9055676" y="0"/>
                <a:ext cx="166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25D63D1-E9CE-42BF-BD4D-374FD0293155}"/>
                  </a:ext>
                </a:extLst>
              </p:cNvPr>
              <p:cNvSpPr/>
              <p:nvPr/>
            </p:nvSpPr>
            <p:spPr>
              <a:xfrm>
                <a:off x="9221932" y="0"/>
                <a:ext cx="114301" cy="6858000"/>
              </a:xfrm>
              <a:prstGeom prst="rect">
                <a:avLst/>
              </a:prstGeom>
              <a:solidFill>
                <a:srgbClr val="FFD3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A4EE865-9F0D-4531-A737-E13A557C0277}"/>
                  </a:ext>
                </a:extLst>
              </p:cNvPr>
              <p:cNvSpPr/>
              <p:nvPr/>
            </p:nvSpPr>
            <p:spPr>
              <a:xfrm>
                <a:off x="9336233" y="0"/>
                <a:ext cx="15066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A1183CB-C5B0-498A-A49C-4180134C74B0}"/>
                  </a:ext>
                </a:extLst>
              </p:cNvPr>
              <p:cNvSpPr/>
              <p:nvPr/>
            </p:nvSpPr>
            <p:spPr>
              <a:xfrm>
                <a:off x="9336233" y="0"/>
                <a:ext cx="571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Graphic 10" descr="Microscope">
              <a:extLst>
                <a:ext uri="{FF2B5EF4-FFF2-40B4-BE49-F238E27FC236}">
                  <a16:creationId xmlns:a16="http://schemas.microsoft.com/office/drawing/2014/main" id="{A9B090FE-5998-4BAC-AB8D-6F40D44C81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8936181" y="3014205"/>
              <a:ext cx="3890553" cy="3890553"/>
            </a:xfrm>
            <a:prstGeom prst="rect">
              <a:avLst/>
            </a:prstGeom>
          </p:spPr>
        </p:pic>
      </p:grpSp>
      <p:graphicFrame>
        <p:nvGraphicFramePr>
          <p:cNvPr id="17" name="Diagram 16">
            <a:extLst>
              <a:ext uri="{FF2B5EF4-FFF2-40B4-BE49-F238E27FC236}">
                <a16:creationId xmlns:a16="http://schemas.microsoft.com/office/drawing/2014/main" id="{4A896D34-158A-4DC0-B89D-D21F3AD2031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353543740"/>
              </p:ext>
            </p:extLst>
          </p:nvPr>
        </p:nvGraphicFramePr>
        <p:xfrm>
          <a:off x="521282" y="167268"/>
          <a:ext cx="8065915" cy="63842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37033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9A2788-9600-4D40-BE38-5ADAA8D2AB5F}"/>
              </a:ext>
            </a:extLst>
          </p:cNvPr>
          <p:cNvPicPr>
            <a:picLocks noChangeAspect="1"/>
          </p:cNvPicPr>
          <p:nvPr/>
        </p:nvPicPr>
        <p:blipFill>
          <a:blip r:embed="rId3"/>
          <a:stretch>
            <a:fillRect/>
          </a:stretch>
        </p:blipFill>
        <p:spPr>
          <a:xfrm>
            <a:off x="990094" y="709236"/>
            <a:ext cx="10211811" cy="6020837"/>
          </a:xfrm>
          <a:prstGeom prst="rect">
            <a:avLst/>
          </a:prstGeom>
        </p:spPr>
      </p:pic>
      <p:sp>
        <p:nvSpPr>
          <p:cNvPr id="2" name="TextBox 1">
            <a:extLst>
              <a:ext uri="{FF2B5EF4-FFF2-40B4-BE49-F238E27FC236}">
                <a16:creationId xmlns:a16="http://schemas.microsoft.com/office/drawing/2014/main" id="{8F8EA35F-9146-42AE-BC1D-5F6E2E9D7D61}"/>
              </a:ext>
            </a:extLst>
          </p:cNvPr>
          <p:cNvSpPr txBox="1"/>
          <p:nvPr/>
        </p:nvSpPr>
        <p:spPr>
          <a:xfrm>
            <a:off x="2466108" y="127927"/>
            <a:ext cx="7259782" cy="584775"/>
          </a:xfrm>
          <a:prstGeom prst="rect">
            <a:avLst/>
          </a:prstGeom>
          <a:noFill/>
        </p:spPr>
        <p:txBody>
          <a:bodyPr wrap="square" rtlCol="0">
            <a:spAutoFit/>
          </a:bodyPr>
          <a:lstStyle/>
          <a:p>
            <a:pPr algn="ctr"/>
            <a:r>
              <a:rPr lang="en-US" sz="3200" dirty="0">
                <a:solidFill>
                  <a:schemeClr val="tx2"/>
                </a:solidFill>
              </a:rPr>
              <a:t>Significant – by </a:t>
            </a:r>
            <a:r>
              <a:rPr lang="en-US" sz="3200" dirty="0" err="1">
                <a:solidFill>
                  <a:schemeClr val="tx2"/>
                </a:solidFill>
              </a:rPr>
              <a:t>xkcd</a:t>
            </a:r>
            <a:endParaRPr lang="en-US" sz="3200" dirty="0">
              <a:solidFill>
                <a:schemeClr val="tx2"/>
              </a:solidFill>
            </a:endParaRPr>
          </a:p>
        </p:txBody>
      </p:sp>
    </p:spTree>
    <p:extLst>
      <p:ext uri="{BB962C8B-B14F-4D97-AF65-F5344CB8AC3E}">
        <p14:creationId xmlns:p14="http://schemas.microsoft.com/office/powerpoint/2010/main" val="2320519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EC23A0-6EA6-4DB6-9E29-31015DE75777}"/>
              </a:ext>
            </a:extLst>
          </p:cNvPr>
          <p:cNvPicPr>
            <a:picLocks noChangeAspect="1"/>
          </p:cNvPicPr>
          <p:nvPr/>
        </p:nvPicPr>
        <p:blipFill>
          <a:blip r:embed="rId3"/>
          <a:stretch>
            <a:fillRect/>
          </a:stretch>
        </p:blipFill>
        <p:spPr>
          <a:xfrm>
            <a:off x="1383393" y="0"/>
            <a:ext cx="9425214" cy="6858000"/>
          </a:xfrm>
          <a:prstGeom prst="rect">
            <a:avLst/>
          </a:prstGeom>
        </p:spPr>
      </p:pic>
    </p:spTree>
    <p:extLst>
      <p:ext uri="{BB962C8B-B14F-4D97-AF65-F5344CB8AC3E}">
        <p14:creationId xmlns:p14="http://schemas.microsoft.com/office/powerpoint/2010/main" val="320188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EE8199-18C3-47C7-BC99-82049091EE42}"/>
              </a:ext>
            </a:extLst>
          </p:cNvPr>
          <p:cNvPicPr>
            <a:picLocks noChangeAspect="1"/>
          </p:cNvPicPr>
          <p:nvPr/>
        </p:nvPicPr>
        <p:blipFill>
          <a:blip r:embed="rId3"/>
          <a:stretch>
            <a:fillRect/>
          </a:stretch>
        </p:blipFill>
        <p:spPr>
          <a:xfrm>
            <a:off x="1408484" y="0"/>
            <a:ext cx="9375032" cy="6858000"/>
          </a:xfrm>
          <a:prstGeom prst="rect">
            <a:avLst/>
          </a:prstGeom>
        </p:spPr>
      </p:pic>
    </p:spTree>
    <p:extLst>
      <p:ext uri="{BB962C8B-B14F-4D97-AF65-F5344CB8AC3E}">
        <p14:creationId xmlns:p14="http://schemas.microsoft.com/office/powerpoint/2010/main" val="29091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E529A4-2161-4286-B971-D23AB3CB973B}"/>
              </a:ext>
            </a:extLst>
          </p:cNvPr>
          <p:cNvPicPr>
            <a:picLocks noChangeAspect="1"/>
          </p:cNvPicPr>
          <p:nvPr/>
        </p:nvPicPr>
        <p:blipFill>
          <a:blip r:embed="rId3"/>
          <a:stretch>
            <a:fillRect/>
          </a:stretch>
        </p:blipFill>
        <p:spPr>
          <a:xfrm>
            <a:off x="3386137" y="42862"/>
            <a:ext cx="5419725" cy="6772275"/>
          </a:xfrm>
          <a:prstGeom prst="rect">
            <a:avLst/>
          </a:prstGeom>
        </p:spPr>
      </p:pic>
    </p:spTree>
    <p:extLst>
      <p:ext uri="{BB962C8B-B14F-4D97-AF65-F5344CB8AC3E}">
        <p14:creationId xmlns:p14="http://schemas.microsoft.com/office/powerpoint/2010/main" val="2442139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733B75-8D78-4765-92E4-733E98258D0C}"/>
              </a:ext>
            </a:extLst>
          </p:cNvPr>
          <p:cNvSpPr txBox="1">
            <a:spLocks/>
          </p:cNvSpPr>
          <p:nvPr/>
        </p:nvSpPr>
        <p:spPr>
          <a:xfrm>
            <a:off x="521284" y="365126"/>
            <a:ext cx="10507272" cy="67726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5">
                    <a:lumMod val="50000"/>
                  </a:schemeClr>
                </a:solidFill>
                <a:latin typeface="Rockwell" panose="02060603020205020403" pitchFamily="18" charset="0"/>
              </a:rPr>
              <a:t>Another Example… Accuracy</a:t>
            </a:r>
          </a:p>
        </p:txBody>
      </p:sp>
      <p:sp>
        <p:nvSpPr>
          <p:cNvPr id="4" name="Content Placeholder 2">
            <a:extLst>
              <a:ext uri="{FF2B5EF4-FFF2-40B4-BE49-F238E27FC236}">
                <a16:creationId xmlns:a16="http://schemas.microsoft.com/office/drawing/2014/main" id="{B6E916B3-20E6-41D0-90EB-65EA892EB860}"/>
              </a:ext>
            </a:extLst>
          </p:cNvPr>
          <p:cNvSpPr txBox="1">
            <a:spLocks/>
          </p:cNvSpPr>
          <p:nvPr/>
        </p:nvSpPr>
        <p:spPr>
          <a:xfrm>
            <a:off x="8124127" y="1639230"/>
            <a:ext cx="4003287" cy="322429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solidFill>
                  <a:schemeClr val="accent5">
                    <a:lumMod val="50000"/>
                  </a:schemeClr>
                </a:solidFill>
                <a:latin typeface="Tahoma"/>
                <a:ea typeface="Tahoma"/>
                <a:cs typeface="Tahoma"/>
              </a:rPr>
              <a:t>How accurately can we predict a “gas guzzler?”</a:t>
            </a:r>
            <a:endParaRPr lang="en-US" sz="3600" dirty="0">
              <a:solidFill>
                <a:schemeClr val="accent5">
                  <a:lumMod val="50000"/>
                </a:schemeClr>
              </a:solidFill>
              <a:latin typeface="Tahoma"/>
              <a:ea typeface="Tahoma"/>
              <a:cs typeface="Tahoma"/>
            </a:endParaRPr>
          </a:p>
        </p:txBody>
      </p:sp>
      <p:pic>
        <p:nvPicPr>
          <p:cNvPr id="6" name="Picture 5">
            <a:extLst>
              <a:ext uri="{FF2B5EF4-FFF2-40B4-BE49-F238E27FC236}">
                <a16:creationId xmlns:a16="http://schemas.microsoft.com/office/drawing/2014/main" id="{35948D77-6EE1-4989-8478-1E5D284575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284" y="1042394"/>
            <a:ext cx="7602843" cy="5744956"/>
          </a:xfrm>
          <a:prstGeom prst="rect">
            <a:avLst/>
          </a:prstGeom>
        </p:spPr>
      </p:pic>
      <p:cxnSp>
        <p:nvCxnSpPr>
          <p:cNvPr id="8" name="Straight Connector 7">
            <a:extLst>
              <a:ext uri="{FF2B5EF4-FFF2-40B4-BE49-F238E27FC236}">
                <a16:creationId xmlns:a16="http://schemas.microsoft.com/office/drawing/2014/main" id="{EE628A89-F22E-4138-94CA-1A2EA927396C}"/>
              </a:ext>
            </a:extLst>
          </p:cNvPr>
          <p:cNvCxnSpPr/>
          <p:nvPr/>
        </p:nvCxnSpPr>
        <p:spPr>
          <a:xfrm>
            <a:off x="1293541" y="2676293"/>
            <a:ext cx="6612674" cy="0"/>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9" name="TextBox 8">
            <a:extLst>
              <a:ext uri="{FF2B5EF4-FFF2-40B4-BE49-F238E27FC236}">
                <a16:creationId xmlns:a16="http://schemas.microsoft.com/office/drawing/2014/main" id="{5C85311D-F240-402F-B27C-8C07E6217109}"/>
              </a:ext>
            </a:extLst>
          </p:cNvPr>
          <p:cNvSpPr txBox="1"/>
          <p:nvPr/>
        </p:nvSpPr>
        <p:spPr>
          <a:xfrm>
            <a:off x="8385717" y="3780263"/>
            <a:ext cx="2642839" cy="2031325"/>
          </a:xfrm>
          <a:prstGeom prst="rect">
            <a:avLst/>
          </a:prstGeom>
          <a:noFill/>
        </p:spPr>
        <p:txBody>
          <a:bodyPr wrap="square" rtlCol="0">
            <a:spAutoFit/>
          </a:bodyPr>
          <a:lstStyle/>
          <a:p>
            <a:pPr>
              <a:lnSpc>
                <a:spcPct val="90000"/>
              </a:lnSpc>
              <a:spcBef>
                <a:spcPts val="1000"/>
              </a:spcBef>
            </a:pPr>
            <a:r>
              <a:rPr lang="en-US" sz="2800" dirty="0">
                <a:solidFill>
                  <a:schemeClr val="accent6"/>
                </a:solidFill>
                <a:latin typeface="Tahoma"/>
                <a:ea typeface="Tahoma"/>
                <a:cs typeface="Tahoma"/>
              </a:rPr>
              <a:t>Could get 94% Accuracy if we just classify no cars as “gas guzzlers.”</a:t>
            </a:r>
          </a:p>
        </p:txBody>
      </p:sp>
    </p:spTree>
    <p:extLst>
      <p:ext uri="{BB962C8B-B14F-4D97-AF65-F5344CB8AC3E}">
        <p14:creationId xmlns:p14="http://schemas.microsoft.com/office/powerpoint/2010/main" val="3016533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ab Safety Template - blue design.potx" id="{6698E7C4-46F3-4B25-BFA1-E1D6AD3BE9F4}" vid="{1972FE81-5A08-41E9-AFBD-04B7B10F8F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Lab safety</Template>
  <TotalTime>0</TotalTime>
  <Words>2265</Words>
  <Application>Microsoft Office PowerPoint</Application>
  <PresentationFormat>Widescreen</PresentationFormat>
  <Paragraphs>274</Paragraphs>
  <Slides>38</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Calibri Light</vt:lpstr>
      <vt:lpstr>Courier New</vt:lpstr>
      <vt:lpstr>Rockwell</vt:lpstr>
      <vt:lpstr>Tahoma</vt:lpstr>
      <vt:lpstr>Wingdings</vt:lpstr>
      <vt:lpstr>Office Theme</vt:lpstr>
      <vt:lpstr>Data Science Ethics</vt:lpstr>
      <vt:lpstr>Thanks to our Sponsors! </vt:lpstr>
      <vt:lpstr>Lab Hazards that can Catch You Unawares!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Safety Begins Before You Go to the Lab!</vt:lpstr>
      <vt:lpstr>Lab Safety Begins Before You Go to the Lab!</vt:lpstr>
      <vt:lpstr>Dressing for Lab</vt:lpstr>
      <vt:lpstr>No one is immune…</vt:lpstr>
      <vt:lpstr>Sources:</vt:lpstr>
      <vt:lpstr>Thanks to our Sponsors! </vt:lpstr>
      <vt:lpstr>Remember… Safety First!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2018-10-08T02:59:47Z</dcterms:created>
  <dcterms:modified xsi:type="dcterms:W3CDTF">2018-10-13T00:29:43Z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2018-08-20T20:18:53.6769504Z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